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70" r:id="rId2"/>
  </p:sldMasterIdLst>
  <p:notesMasterIdLst>
    <p:notesMasterId r:id="rId19"/>
  </p:notesMasterIdLst>
  <p:sldIdLst>
    <p:sldId id="256" r:id="rId3"/>
    <p:sldId id="300" r:id="rId4"/>
    <p:sldId id="302" r:id="rId5"/>
    <p:sldId id="303" r:id="rId6"/>
    <p:sldId id="317" r:id="rId7"/>
    <p:sldId id="304" r:id="rId8"/>
    <p:sldId id="319" r:id="rId9"/>
    <p:sldId id="306" r:id="rId10"/>
    <p:sldId id="320" r:id="rId11"/>
    <p:sldId id="318" r:id="rId12"/>
    <p:sldId id="316" r:id="rId13"/>
    <p:sldId id="278" r:id="rId14"/>
    <p:sldId id="321" r:id="rId15"/>
    <p:sldId id="322" r:id="rId16"/>
    <p:sldId id="323" r:id="rId17"/>
    <p:sldId id="275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3YP3xexYcFoahXa2ehi0H5V4Z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034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987" autoAdjust="0"/>
  </p:normalViewPr>
  <p:slideViewPr>
    <p:cSldViewPr snapToGrid="0">
      <p:cViewPr varScale="1">
        <p:scale>
          <a:sx n="100" d="100"/>
          <a:sy n="100" d="100"/>
        </p:scale>
        <p:origin x="114" y="312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277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1.cec.eu.int\offline\04\lalakiv\My%20Documents\Semester\2024\25_SK_CR24_A_REGIO_source%20tables%20and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'GDP per capita'!$A$39</c:f>
              <c:strCache>
                <c:ptCount val="1"/>
                <c:pt idx="0">
                  <c:v>Czechia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'GDP per capita'!$B$38:$T$38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'GDP per capita'!$B$39:$T$39</c:f>
              <c:numCache>
                <c:formatCode>#,##0</c:formatCode>
                <c:ptCount val="19"/>
                <c:pt idx="0">
                  <c:v>81</c:v>
                </c:pt>
                <c:pt idx="1">
                  <c:v>82</c:v>
                </c:pt>
                <c:pt idx="2">
                  <c:v>82</c:v>
                </c:pt>
                <c:pt idx="3">
                  <c:v>84</c:v>
                </c:pt>
                <c:pt idx="4">
                  <c:v>86</c:v>
                </c:pt>
                <c:pt idx="5">
                  <c:v>87</c:v>
                </c:pt>
                <c:pt idx="6">
                  <c:v>84</c:v>
                </c:pt>
                <c:pt idx="7">
                  <c:v>84</c:v>
                </c:pt>
                <c:pt idx="8">
                  <c:v>84</c:v>
                </c:pt>
                <c:pt idx="9">
                  <c:v>86</c:v>
                </c:pt>
                <c:pt idx="10">
                  <c:v>88</c:v>
                </c:pt>
                <c:pt idx="11">
                  <c:v>89</c:v>
                </c:pt>
                <c:pt idx="12">
                  <c:v>89</c:v>
                </c:pt>
                <c:pt idx="13">
                  <c:v>91</c:v>
                </c:pt>
                <c:pt idx="14">
                  <c:v>92</c:v>
                </c:pt>
                <c:pt idx="15">
                  <c:v>93</c:v>
                </c:pt>
                <c:pt idx="16">
                  <c:v>93</c:v>
                </c:pt>
                <c:pt idx="17">
                  <c:v>92</c:v>
                </c:pt>
                <c:pt idx="18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4B-425D-8B3C-D0F524A4343B}"/>
            </c:ext>
          </c:extLst>
        </c:ser>
        <c:ser>
          <c:idx val="1"/>
          <c:order val="1"/>
          <c:tx>
            <c:strRef>
              <c:f>'GDP per capita'!$A$40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'GDP per capita'!$B$38:$T$38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'GDP per capita'!$B$40:$T$40</c:f>
              <c:numCache>
                <c:formatCode>#,##0</c:formatCode>
                <c:ptCount val="19"/>
                <c:pt idx="0">
                  <c:v>63</c:v>
                </c:pt>
                <c:pt idx="1">
                  <c:v>64</c:v>
                </c:pt>
                <c:pt idx="2">
                  <c:v>63</c:v>
                </c:pt>
                <c:pt idx="3">
                  <c:v>61</c:v>
                </c:pt>
                <c:pt idx="4">
                  <c:v>64</c:v>
                </c:pt>
                <c:pt idx="5">
                  <c:v>65</c:v>
                </c:pt>
                <c:pt idx="6">
                  <c:v>66</c:v>
                </c:pt>
                <c:pt idx="7">
                  <c:v>67</c:v>
                </c:pt>
                <c:pt idx="8">
                  <c:v>67</c:v>
                </c:pt>
                <c:pt idx="9">
                  <c:v>68</c:v>
                </c:pt>
                <c:pt idx="10">
                  <c:v>69</c:v>
                </c:pt>
                <c:pt idx="11">
                  <c:v>70</c:v>
                </c:pt>
                <c:pt idx="12">
                  <c:v>69</c:v>
                </c:pt>
                <c:pt idx="13">
                  <c:v>69</c:v>
                </c:pt>
                <c:pt idx="14">
                  <c:v>71</c:v>
                </c:pt>
                <c:pt idx="15">
                  <c:v>73</c:v>
                </c:pt>
                <c:pt idx="16">
                  <c:v>74</c:v>
                </c:pt>
                <c:pt idx="17">
                  <c:v>75</c:v>
                </c:pt>
                <c:pt idx="18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4B-425D-8B3C-D0F524A4343B}"/>
            </c:ext>
          </c:extLst>
        </c:ser>
        <c:ser>
          <c:idx val="2"/>
          <c:order val="2"/>
          <c:tx>
            <c:strRef>
              <c:f>'GDP per capita'!$A$41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'GDP per capita'!$B$38:$T$38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'GDP per capita'!$B$41:$T$41</c:f>
              <c:numCache>
                <c:formatCode>#,##0</c:formatCode>
                <c:ptCount val="19"/>
                <c:pt idx="0">
                  <c:v>52</c:v>
                </c:pt>
                <c:pt idx="1">
                  <c:v>52</c:v>
                </c:pt>
                <c:pt idx="2">
                  <c:v>52</c:v>
                </c:pt>
                <c:pt idx="3">
                  <c:v>54</c:v>
                </c:pt>
                <c:pt idx="4">
                  <c:v>56</c:v>
                </c:pt>
                <c:pt idx="5">
                  <c:v>60</c:v>
                </c:pt>
                <c:pt idx="6">
                  <c:v>63</c:v>
                </c:pt>
                <c:pt idx="7">
                  <c:v>65</c:v>
                </c:pt>
                <c:pt idx="8">
                  <c:v>67</c:v>
                </c:pt>
                <c:pt idx="9">
                  <c:v>67</c:v>
                </c:pt>
                <c:pt idx="10">
                  <c:v>67</c:v>
                </c:pt>
                <c:pt idx="11">
                  <c:v>69</c:v>
                </c:pt>
                <c:pt idx="12">
                  <c:v>69</c:v>
                </c:pt>
                <c:pt idx="13">
                  <c:v>69</c:v>
                </c:pt>
                <c:pt idx="14">
                  <c:v>71</c:v>
                </c:pt>
                <c:pt idx="15">
                  <c:v>73</c:v>
                </c:pt>
                <c:pt idx="16">
                  <c:v>76</c:v>
                </c:pt>
                <c:pt idx="17">
                  <c:v>77</c:v>
                </c:pt>
                <c:pt idx="18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4B-425D-8B3C-D0F524A4343B}"/>
            </c:ext>
          </c:extLst>
        </c:ser>
        <c:ser>
          <c:idx val="3"/>
          <c:order val="3"/>
          <c:tx>
            <c:strRef>
              <c:f>'GDP per capita'!$A$42</c:f>
              <c:strCache>
                <c:ptCount val="1"/>
                <c:pt idx="0">
                  <c:v>Slovenia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'GDP per capita'!$B$38:$T$38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'GDP per capita'!$B$42:$T$42</c:f>
              <c:numCache>
                <c:formatCode>#,##0</c:formatCode>
                <c:ptCount val="19"/>
                <c:pt idx="0">
                  <c:v>88</c:v>
                </c:pt>
                <c:pt idx="1">
                  <c:v>89</c:v>
                </c:pt>
                <c:pt idx="2">
                  <c:v>88</c:v>
                </c:pt>
                <c:pt idx="3">
                  <c:v>89</c:v>
                </c:pt>
                <c:pt idx="4">
                  <c:v>91</c:v>
                </c:pt>
                <c:pt idx="5">
                  <c:v>86</c:v>
                </c:pt>
                <c:pt idx="6">
                  <c:v>85</c:v>
                </c:pt>
                <c:pt idx="7">
                  <c:v>84</c:v>
                </c:pt>
                <c:pt idx="8">
                  <c:v>83</c:v>
                </c:pt>
                <c:pt idx="9">
                  <c:v>83</c:v>
                </c:pt>
                <c:pt idx="10">
                  <c:v>83</c:v>
                </c:pt>
                <c:pt idx="11">
                  <c:v>83</c:v>
                </c:pt>
                <c:pt idx="12">
                  <c:v>84</c:v>
                </c:pt>
                <c:pt idx="13">
                  <c:v>86</c:v>
                </c:pt>
                <c:pt idx="14">
                  <c:v>87</c:v>
                </c:pt>
                <c:pt idx="15">
                  <c:v>89</c:v>
                </c:pt>
                <c:pt idx="16">
                  <c:v>89</c:v>
                </c:pt>
                <c:pt idx="17">
                  <c:v>90</c:v>
                </c:pt>
                <c:pt idx="18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4B-425D-8B3C-D0F524A4343B}"/>
            </c:ext>
          </c:extLst>
        </c:ser>
        <c:ser>
          <c:idx val="4"/>
          <c:order val="4"/>
          <c:tx>
            <c:strRef>
              <c:f>'GDP per capita'!$A$43</c:f>
              <c:strCache>
                <c:ptCount val="1"/>
                <c:pt idx="0">
                  <c:v>Slovakia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'GDP per capita'!$B$38:$T$38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'GDP per capita'!$B$43:$T$43</c:f>
              <c:numCache>
                <c:formatCode>#,##0</c:formatCode>
                <c:ptCount val="19"/>
                <c:pt idx="0">
                  <c:v>59</c:v>
                </c:pt>
                <c:pt idx="1">
                  <c:v>62</c:v>
                </c:pt>
                <c:pt idx="2">
                  <c:v>65</c:v>
                </c:pt>
                <c:pt idx="3">
                  <c:v>68</c:v>
                </c:pt>
                <c:pt idx="4">
                  <c:v>73</c:v>
                </c:pt>
                <c:pt idx="5">
                  <c:v>72</c:v>
                </c:pt>
                <c:pt idx="6">
                  <c:v>77</c:v>
                </c:pt>
                <c:pt idx="7">
                  <c:v>76</c:v>
                </c:pt>
                <c:pt idx="8">
                  <c:v>77</c:v>
                </c:pt>
                <c:pt idx="9">
                  <c:v>78</c:v>
                </c:pt>
                <c:pt idx="10">
                  <c:v>78</c:v>
                </c:pt>
                <c:pt idx="11">
                  <c:v>79</c:v>
                </c:pt>
                <c:pt idx="12">
                  <c:v>73</c:v>
                </c:pt>
                <c:pt idx="13">
                  <c:v>71</c:v>
                </c:pt>
                <c:pt idx="14">
                  <c:v>70</c:v>
                </c:pt>
                <c:pt idx="15">
                  <c:v>71</c:v>
                </c:pt>
                <c:pt idx="16">
                  <c:v>74</c:v>
                </c:pt>
                <c:pt idx="17">
                  <c:v>73</c:v>
                </c:pt>
                <c:pt idx="18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D4B-425D-8B3C-D0F524A43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6197135"/>
        <c:axId val="319477183"/>
      </c:lineChart>
      <c:catAx>
        <c:axId val="466197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477183"/>
        <c:crosses val="autoZero"/>
        <c:auto val="1"/>
        <c:lblAlgn val="ctr"/>
        <c:lblOffset val="100"/>
        <c:noMultiLvlLbl val="0"/>
      </c:catAx>
      <c:valAx>
        <c:axId val="319477183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197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070707"/>
                </a:solidFill>
                <a:effectLst/>
                <a:latin typeface="Arial" panose="020B0604020202020204" pitchFamily="34" charset="0"/>
              </a:defRPr>
            </a:pPr>
            <a:r>
              <a:t>Aby zakończyć pozytywnym przesłaniem...</a:t>
            </a:r>
            <a:endParaRPr b="0" i="0">
              <a:solidFill>
                <a:srgbClr val="070707"/>
              </a:solidFill>
              <a:effectLst/>
              <a:latin typeface="Arial" panose="020B0604020202020204" pitchFamily="34" charset="0"/>
            </a:endParaRPr>
          </a:p>
          <a:p>
            <a:r>
              <a:t>Ciemnoniebieski = największy wpływ – PKB na koniec okresu implantacji (2030 r.) wyższy o ponad 6 % w porównaniu ze scenariuszem odniesienia (bez programów polityki spójności)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11</a:t>
            </a:fld>
            <a:endParaRPr kumimoji="0" sz="12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473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5565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W stosownych przypadkach zaktualizuj/dodaj/usuń części właściwego powiadomienia o kopii.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Więcej informacji: </a:t>
            </a:r>
            <a:r>
              <a:rPr u="sng">
                <a:solidFill>
                  <a:schemeClr val="hlink"/>
                </a:solidFill>
                <a:hlinkClick r:id="rId3"/>
              </a:rPr>
              <a:t>https://myintracomm.ec.europa.eu/corp/intellectual-property/Documents/2019_Reuse-guidelines%28CC-BY%29.pdf</a:t>
            </a:r>
          </a:p>
        </p:txBody>
      </p:sp>
      <p:sp>
        <p:nvSpPr>
          <p:cNvPr id="440" name="Google Shape;44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Ponad 300 stron analizujących rozwój gospodarczy i społeczny w regionach europejskich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Interesujące porównania, np. dotyczące infrastruktury transportowej, jakości powietrza, łączności cyfrowej i wielu innych tematów 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Szczególny nacisk na wyzwania związane z transformacją ekologiczną, cyfrową i demograficzną.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Ilościowe określenie wpływu polityki spójności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W towarzyszącym mu komunikacie wyciągnięto wnioski dotyczące przyszłości polityki spójności – zostaną </a:t>
            </a:r>
            <a:r>
              <a:rPr b="1"/>
              <a:t>uwzględnione w dyskusjach na temat polityki spójności po 2027 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2</a:t>
            </a:fld>
            <a:endParaRPr kumimoji="0" sz="12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717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050505"/>
                </a:solidFill>
                <a:effectLst/>
                <a:latin typeface="Arial" panose="020B0604020202020204" pitchFamily="34" charset="0"/>
              </a:defRPr>
            </a:pPr>
            <a:r>
              <a:t>Sprawozdanie pokazuje korzyści płynące z członkostwa w UE – silnej pozytywnej konwergencji w państwach członkowskich przystępujących od 2004 r. Przyczyniła się do tego zarówno polityka spójności, jak i integracja jednolitego rynku.</a:t>
            </a:r>
            <a:endParaRPr b="0" i="0">
              <a:solidFill>
                <a:srgbClr val="050505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b="0" i="0">
              <a:solidFill>
                <a:srgbClr val="050505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050505"/>
                </a:solidFill>
                <a:effectLst/>
                <a:latin typeface="Arial" panose="020B0604020202020204" pitchFamily="34" charset="0"/>
              </a:defRPr>
            </a:pPr>
            <a:r>
              <a:t>Ta pozytywna konwergencja </a:t>
            </a:r>
            <a:r>
              <a:rPr b="1"/>
              <a:t>wynika ze wzrostu wydajności w regionach słabiej rozwiniętych</a:t>
            </a:r>
            <a:r>
              <a:t>, co również umożliwiło postęp społeczny.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b="0" i="0">
              <a:solidFill>
                <a:srgbClr val="050505"/>
              </a:solidFill>
              <a:effectLst/>
              <a:latin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>
                <a:solidFill>
                  <a:srgbClr val="050505"/>
                </a:solidFill>
                <a:effectLst/>
                <a:latin typeface="Arial" panose="020B0604020202020204" pitchFamily="34" charset="0"/>
              </a:defRPr>
            </a:pPr>
            <a:r>
              <a:rPr b="1"/>
              <a:t>Finansowanie w ramach polityki spójności </a:t>
            </a:r>
            <a:r>
              <a:t>stanowiło prawie 13 % łącznych inwestycji rządowych w całej UE i 51 % w słabiej rozwiniętych państwach członkowskich.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b="0" i="0">
              <a:solidFill>
                <a:srgbClr val="050505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050505"/>
                </a:solidFill>
                <a:effectLst/>
                <a:latin typeface="Arial" panose="020B0604020202020204" pitchFamily="34" charset="0"/>
              </a:defRPr>
            </a:pPr>
            <a:r>
              <a:rPr b="1"/>
              <a:t>Konwergencja była jednak nierównomierna w całej UE, ponieważ wiele innych regionów nie nadrabiało zaległości w stosunku</a:t>
            </a:r>
            <a:r>
              <a:t> do średniej UE (np. regiony w południowych państwach członkowskich od czasu kryzysu finansowego w 2008 r.). W Europie Wschodniej szybka konwergencja była często ograniczona do regionów stołecznych.</a:t>
            </a:r>
            <a:endParaRPr b="0" i="0">
              <a:solidFill>
                <a:srgbClr val="050505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b="0" i="0">
              <a:solidFill>
                <a:srgbClr val="050505"/>
              </a:solidFill>
              <a:effectLst/>
              <a:latin typeface="Arial" panose="020B0604020202020204" pitchFamily="34" charset="0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3</a:t>
            </a:fld>
            <a:endParaRPr kumimoji="0" sz="12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615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Zilustrowano historię konwergencji: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Po prawej stronie mapa </a:t>
            </a:r>
            <a:r>
              <a:rPr b="1"/>
              <a:t>zielona</a:t>
            </a:r>
            <a:r>
              <a:t> to regiony o stopie wzrostu PKB na mieszkańca (średnia z 2001 r.) </a:t>
            </a:r>
            <a:r>
              <a:rPr b="1"/>
              <a:t>powyżej średniej UE</a:t>
            </a:r>
            <a:r>
              <a:t> – skoncentrowane w Europie Środkowo-Wschodniej.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Mapa po lewej stronie pokazuje, że pomimo tego ponadprzeciętnego wzrostu Europa </a:t>
            </a:r>
            <a:r>
              <a:rPr b="1"/>
              <a:t>Środkowa i Wschodnia pozostaje w tyle za najbardziej rozwiniętymi krajami Europy Zachodniej (zielona). </a:t>
            </a:r>
            <a:r>
              <a:t>Zielona to wysoki PKB na mieszkańca, fioletowy jest niski (im najmniejszy). W prawie każdym fioletowym kraju istnieje zielone plamy – region stołeczny. Wyższy wzrost stolic jest typowy dla wschodnich państw członkowskich, w tym Polski.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4</a:t>
            </a:fld>
            <a:endParaRPr kumimoji="0" sz="12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503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Zilustrowano historię konwergencji:</a:t>
            </a:r>
          </a:p>
          <a:p>
            <a:pPr marL="171450" indent="-1714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Polska zaczęła przeciętnie od najniższej pozycji, ale postępuje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5</a:t>
            </a:fld>
            <a:endParaRPr kumimoji="0" sz="12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55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Polityka spójności odegrała </a:t>
            </a:r>
            <a:r>
              <a:rPr b="1"/>
              <a:t>kluczową rolę w konwergencji społecznej</a:t>
            </a:r>
            <a:r>
              <a:t>, czego przykładem jest ogólna poprawa wskaźników zatrudnienia i wskaźników społecznych w ciągu ostatniej dekady.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Dzięki aktywnemu wsparciu polityki spójności </a:t>
            </a:r>
            <a:r>
              <a:rPr b="1"/>
              <a:t>dysproporcje w zatrudnieniu między regionami zmniejszyły się, a stopa bezrobocia zbliżyła się</a:t>
            </a:r>
            <a:r>
              <a:t>, w tym stopa bezrobocia młodzieży.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t>Regiony południowe i południowo-wschodnie osiągają słabe wyniki.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b="1"/>
              <a:t>Niedobory siły roboczej i umiejętności rosną </a:t>
            </a:r>
            <a:r>
              <a:t>i stały się poważnym wyzwaniem w różnych zawodach i sektorach w kontekście gwałtownego zmniejszenia liczby ludności w wieku produkcyjnym i rosnącego zapotrzebowania na konkretne umiejętności w odpowiedzi na transformację cyfrową i ekologiczną.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t>Mapa przedstawia wskaźnik zatrudnienia w regionach europejskich. Zatrudnienie jest tradycyjnie wysokie zarówno w krajach Europy Środkowej, jak i w Europie Północnej. Słowacja przedstawia jednak bardziej kolorowy obraz sytuacji, w której wysokie zatrudnienie na zachodzie i stopniowo maleje na wschodzie kraju.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/>
          </a:p>
          <a:p>
            <a:pPr marL="171450" indent="-171450">
              <a:buFont typeface="Arial" panose="020B0604020202020204" pitchFamily="34" charset="0"/>
              <a:buChar char="•"/>
            </a:pPr>
            <a:endParaRPr/>
          </a:p>
          <a:p>
            <a:pPr marL="171450" indent="-171450">
              <a:buFont typeface="Arial" panose="020B0604020202020204" pitchFamily="34" charset="0"/>
              <a:buChar char="•"/>
            </a:pPr>
            <a:endParaRPr/>
          </a:p>
          <a:p>
            <a:pPr marL="171450" indent="-171450">
              <a:buFont typeface="Arial" panose="020B0604020202020204" pitchFamily="34" charset="0"/>
              <a:buChar char="•"/>
            </a:pPr>
            <a:endParaRPr/>
          </a:p>
          <a:p>
            <a:pPr marL="171450" indent="-171450">
              <a:buFont typeface="Arial" panose="020B0604020202020204" pitchFamily="34" charset="0"/>
              <a:buChar char="•"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6</a:t>
            </a:fld>
            <a:endParaRPr kumimoji="0" sz="12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837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050505"/>
                </a:solidFill>
                <a:effectLst/>
                <a:latin typeface="Arial" panose="020B0604020202020204" pitchFamily="34" charset="0"/>
              </a:defRPr>
            </a:pPr>
            <a:r>
              <a:rPr b="1"/>
              <a:t>Wyzwania demograficzne stanowią coraz większe zagrożenie dla spójności w UE ze </a:t>
            </a:r>
            <a:r>
              <a:t>względu na ryzyko pogłębienia się dysproporcji między regionami i w ich obrębie. W dwóch ostatnich sprawozdaniach na temat spójności podkreślono, że skutki odczuwają większość państw członkowskich, ale niektóre terytoria, w szczególności oddalone i wiejskie oraz regiony, są bardziej dotknięte niż inne.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b="0" i="0">
              <a:solidFill>
                <a:srgbClr val="050505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050505"/>
                </a:solidFill>
                <a:effectLst/>
                <a:latin typeface="Arial" panose="020B0604020202020204" pitchFamily="34" charset="0"/>
              </a:defRPr>
            </a:pPr>
            <a:r>
              <a:t>Kilka regionów UE – głównie wiejskich i słabiej rozwiniętych – doświadcza coraz szybszego spadku liczby pracowników i pozostaje w tyle pod względem przyciągania lub zatrzymywania talentów niezbędnych do ich rozwoju. Ogranicza to ich zdolność do budowania zrównoważonych gospodarek opartych na wiedzy.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b="0" i="0">
              <a:solidFill>
                <a:srgbClr val="050505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t>Zmiany demograficzne </a:t>
            </a:r>
            <a:r>
              <a:rPr b="1"/>
              <a:t>wymagają zarówno środków łagodzących, jak i dostosowawczych na szczeblu regionów i miast, łączących zarówno inwestycje, jak i reformy.</a:t>
            </a:r>
            <a:endParaRPr b="1" i="0">
              <a:solidFill>
                <a:srgbClr val="050505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b="1" i="0">
              <a:solidFill>
                <a:srgbClr val="050505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b="1" i="0">
              <a:solidFill>
                <a:srgbClr val="050505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b="1" i="0">
              <a:solidFill>
                <a:srgbClr val="050505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b="1" i="0">
              <a:solidFill>
                <a:srgbClr val="050505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7</a:t>
            </a:fld>
            <a:endParaRPr kumimoji="0" sz="12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25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  <a:defRPr>
                <a:solidFill>
                  <a:srgbClr val="050505"/>
                </a:solidFill>
                <a:effectLst/>
                <a:latin typeface="Arial" panose="020B0604020202020204" pitchFamily="34" charset="0"/>
              </a:defRPr>
            </a:pPr>
            <a:r>
              <a:rPr b="1"/>
              <a:t>Skutki zmiany klimatu w UE mogą pogłębić dysproporcje regionalne.</a:t>
            </a:r>
            <a:r>
              <a:t> Najbardziej ucierpią regiony śródziemnomorskie i południowo-wschodnie UE, które już teraz są uboższe niż średnia UE.</a:t>
            </a:r>
          </a:p>
          <a:p>
            <a:endParaRPr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050505"/>
                </a:solidFill>
                <a:effectLst/>
                <a:latin typeface="Arial" panose="020B0604020202020204" pitchFamily="34" charset="0"/>
              </a:defRPr>
            </a:pPr>
            <a:r>
              <a:rPr b="1"/>
              <a:t>Przejście na gospodarkę neutralną dla klimatu należy przeprowadzić w sposób sprawiedliwy i sprawiedliwy (rola FST). </a:t>
            </a:r>
            <a:r>
              <a:t>Transformacja przynosi korzyści regionom, które są w stanie przyciągnąć inwestycje i zmobilizować wykwalifikowanych pracowników.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b="0" i="0">
              <a:solidFill>
                <a:srgbClr val="050505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050505"/>
                </a:solidFill>
                <a:effectLst/>
                <a:latin typeface="Arial" panose="020B0604020202020204" pitchFamily="34" charset="0"/>
              </a:defRPr>
            </a:pPr>
            <a:r>
              <a:rPr b="1"/>
              <a:t>Transformacja klimatyczna powinna być również postrzegana jako szansa</a:t>
            </a:r>
            <a:r>
              <a:t>: wiele regionów wiejskich i słabiej rozwiniętych ma duży potencjał w zakresie wytwarzania energii słonecznej, wiatrowej i wodnej, jak pokazano na pierwszym wykresie.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b="0" i="0">
              <a:solidFill>
                <a:srgbClr val="050505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b="1">
                <a:latin typeface="Arial" panose="020B0604020202020204" pitchFamily="34" charset="0"/>
                <a:cs typeface="Arial" panose="020B0604020202020204" pitchFamily="34" charset="0"/>
              </a:rPr>
              <a:t>Transformacja cyfrowa stwarza wszystkim regionom możliwości 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w zakresie zwiększonej produktywności, innowacji, odporności i dostępu do usług. Ciągłe</a:t>
            </a:r>
            <a:r>
              <a:rPr b="1">
                <a:latin typeface="Arial" panose="020B0604020202020204" pitchFamily="34" charset="0"/>
                <a:cs typeface="Arial" panose="020B0604020202020204" pitchFamily="34" charset="0"/>
              </a:rPr>
              <a:t> wsparcie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dla najsłabiej przygotowanych regionów – </a:t>
            </a:r>
            <a:r>
              <a:t>poprzez inwestowanie w infrastrukturę sieciową i usługi sieciowe, umiejętności cyfrowe i promowanie absorpcji technologii. 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Jak pokazano na drugim wykresie kraje Europy Wschodniej, w tym Polska, nie osiągają bardzo dobrych wyników w zakresie innowacji (najlepsze wyniki są niebieskie i zielone, dno jest pomarańczowe).</a:t>
            </a:r>
            <a:endParaRPr b="0" i="0">
              <a:solidFill>
                <a:srgbClr val="050505"/>
              </a:solidFill>
              <a:effectLst/>
              <a:latin typeface="Arial" panose="020B0604020202020204" pitchFamily="34" charset="0"/>
            </a:endParaRPr>
          </a:p>
          <a:p>
            <a:endParaRPr b="0" i="0">
              <a:solidFill>
                <a:srgbClr val="05050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8</a:t>
            </a:fld>
            <a:endParaRPr kumimoji="0" sz="12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423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10</a:t>
            </a:fld>
            <a:endParaRPr kumimoji="0" sz="12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24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</a:lvl1pPr>
            <a:lvl2pPr marL="0" lvl="1" indent="0" algn="l">
              <a:spcBef>
                <a:spcPts val="0"/>
              </a:spcBef>
              <a:buNone/>
            </a:lvl2pPr>
            <a:lvl3pPr marL="0" lvl="2" indent="0" algn="l">
              <a:spcBef>
                <a:spcPts val="0"/>
              </a:spcBef>
              <a:buNone/>
            </a:lvl3pPr>
            <a:lvl4pPr marL="0" lvl="3" indent="0" algn="l">
              <a:spcBef>
                <a:spcPts val="0"/>
              </a:spcBef>
              <a:buNone/>
            </a:lvl4pPr>
            <a:lvl5pPr marL="0" lvl="4" indent="0" algn="l">
              <a:spcBef>
                <a:spcPts val="0"/>
              </a:spcBef>
              <a:buNone/>
            </a:lvl5pPr>
            <a:lvl6pPr marL="0" lvl="5" indent="0" algn="l">
              <a:spcBef>
                <a:spcPts val="0"/>
              </a:spcBef>
              <a:buNone/>
            </a:lvl6pPr>
            <a:lvl7pPr marL="0" lvl="6" indent="0" algn="l">
              <a:spcBef>
                <a:spcPts val="0"/>
              </a:spcBef>
              <a:buNone/>
            </a:lvl7pPr>
            <a:lvl8pPr marL="0" lvl="7" indent="0" algn="l">
              <a:spcBef>
                <a:spcPts val="0"/>
              </a:spcBef>
              <a:buNone/>
            </a:lvl8pPr>
            <a:lvl9pPr marL="0" lvl="8" indent="0" algn="l">
              <a:spcBef>
                <a:spcPts val="0"/>
              </a:spcBef>
              <a:buNone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16" name="Google Shape;16;p22"/>
          <p:cNvSpPr/>
          <p:nvPr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2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r>
              <a:t>Kliknij, aby edytować styl tytułu głównego</a:t>
            </a:r>
          </a:p>
        </p:txBody>
      </p:sp>
      <p:sp>
        <p:nvSpPr>
          <p:cNvPr id="19" name="Google Shape;19;p22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t>Kliknij, aby edytować styl podtytułu Master</a:t>
            </a:r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r>
              <a:t>Kliknij, aby edytować główne style tekstu</a:t>
            </a:r>
          </a:p>
        </p:txBody>
      </p:sp>
      <p:sp>
        <p:nvSpPr>
          <p:cNvPr id="21" name="Google Shape;21;p22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p22"/>
          <p:cNvCxnSpPr/>
          <p:nvPr/>
        </p:nvCxnSpPr>
        <p:spPr>
          <a:xfrm>
            <a:off x="846746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Google Shape;17;p22" descr="European Commission">
            <a:extLst>
              <a:ext uri="{FF2B5EF4-FFF2-40B4-BE49-F238E27FC236}">
                <a16:creationId xmlns:a16="http://schemas.microsoft.com/office/drawing/2014/main" id="{B45F4576-0280-9ABD-3693-C3C51E11FA1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7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041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15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280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808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169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</a:lvl3pPr>
          </a:lstStyle>
          <a:p>
            <a:pPr lvl="0"/>
            <a:r>
              <a:t>Edytuj style tekstu głównego</a:t>
            </a:r>
          </a:p>
          <a:p>
            <a:pPr lvl="1"/>
            <a:r>
              <a:t>Poziom drugi</a:t>
            </a:r>
          </a:p>
          <a:p>
            <a:pPr lvl="2"/>
            <a:r>
              <a:t>Poziom trzeci</a:t>
            </a:r>
          </a:p>
          <a:p>
            <a:pPr lvl="3"/>
            <a:r>
              <a:t>Poziom czwarty</a:t>
            </a:r>
          </a:p>
          <a:p>
            <a:pPr lvl="4"/>
            <a:r>
              <a:t>Poziom piąty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t>Edytuj style tekstu głównego</a:t>
            </a:r>
          </a:p>
          <a:p>
            <a:pPr lvl="1"/>
            <a:r>
              <a:t>Poziom drugi</a:t>
            </a:r>
          </a:p>
          <a:p>
            <a:pPr lvl="2"/>
            <a:r>
              <a:t>Poziom trzeci</a:t>
            </a:r>
          </a:p>
          <a:p>
            <a:pPr lvl="3"/>
            <a:r>
              <a:t>Poziom czwarty</a:t>
            </a:r>
          </a:p>
          <a:p>
            <a:pPr lvl="4"/>
            <a:r>
              <a:t>Poziom piąty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/>
          <a:p>
            <a:r>
              <a:t>Kliknij, aby edytować styl tytułu głównego</a:t>
            </a:r>
          </a:p>
        </p:txBody>
      </p:sp>
    </p:spTree>
    <p:extLst>
      <p:ext uri="{BB962C8B-B14F-4D97-AF65-F5344CB8AC3E}">
        <p14:creationId xmlns:p14="http://schemas.microsoft.com/office/powerpoint/2010/main" val="1075495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t>Edytuj style tekstu głównego</a:t>
            </a:r>
          </a:p>
          <a:p>
            <a:pPr lvl="1"/>
            <a:r>
              <a:t>Poziom drugi</a:t>
            </a:r>
          </a:p>
          <a:p>
            <a:pPr lvl="2"/>
            <a:r>
              <a:t>Poziom trzeci</a:t>
            </a:r>
          </a:p>
          <a:p>
            <a:pPr lvl="3"/>
            <a:r>
              <a:t>Poziom czwarty</a:t>
            </a:r>
          </a:p>
          <a:p>
            <a:pPr lvl="4"/>
            <a:r>
              <a:t>Poziom piąty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t>Edytuj style tekstu głównego</a:t>
            </a:r>
          </a:p>
          <a:p>
            <a:pPr lvl="1"/>
            <a:r>
              <a:t>Poziom drugi</a:t>
            </a:r>
          </a:p>
          <a:p>
            <a:pPr lvl="2"/>
            <a:r>
              <a:t>Poziom trzeci</a:t>
            </a:r>
          </a:p>
          <a:p>
            <a:pPr lvl="3"/>
            <a:r>
              <a:t>Poziom czwarty</a:t>
            </a:r>
          </a:p>
          <a:p>
            <a:pPr lvl="4"/>
            <a:r>
              <a:t>Poziom piąty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t>Edytuj style tekstu głównego</a:t>
            </a:r>
          </a:p>
          <a:p>
            <a:pPr lvl="1"/>
            <a:r>
              <a:t>Poziom drugi</a:t>
            </a:r>
          </a:p>
          <a:p>
            <a:pPr lvl="2"/>
            <a:r>
              <a:t>Poziom trzeci</a:t>
            </a:r>
          </a:p>
          <a:p>
            <a:pPr lvl="3"/>
            <a:r>
              <a:t>Poziom czwarty</a:t>
            </a:r>
          </a:p>
          <a:p>
            <a:pPr lvl="4"/>
            <a:r>
              <a:t>Poziom piąty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/>
          <a:p>
            <a:r>
              <a:t>Kliknij, aby edytować styl tytułu głównego</a:t>
            </a:r>
          </a:p>
        </p:txBody>
      </p:sp>
    </p:spTree>
    <p:extLst>
      <p:ext uri="{BB962C8B-B14F-4D97-AF65-F5344CB8AC3E}">
        <p14:creationId xmlns:p14="http://schemas.microsoft.com/office/powerpoint/2010/main" val="292930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617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70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1)">
  <p:cSld name="Last slide (option 1)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7"/>
          <p:cNvSpPr txBox="1">
            <a:spLocks noGrp="1"/>
          </p:cNvSpPr>
          <p:nvPr>
            <p:ph type="sldNum" idx="12"/>
          </p:nvPr>
        </p:nvSpPr>
        <p:spPr>
          <a:xfrm>
            <a:off x="715108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</a:lvl1pPr>
            <a:lvl2pPr marL="0" lvl="1" indent="0" algn="l">
              <a:spcBef>
                <a:spcPts val="0"/>
              </a:spcBef>
              <a:buNone/>
            </a:lvl2pPr>
            <a:lvl3pPr marL="0" lvl="2" indent="0" algn="l">
              <a:spcBef>
                <a:spcPts val="0"/>
              </a:spcBef>
              <a:buNone/>
            </a:lvl3pPr>
            <a:lvl4pPr marL="0" lvl="3" indent="0" algn="l">
              <a:spcBef>
                <a:spcPts val="0"/>
              </a:spcBef>
              <a:buNone/>
            </a:lvl4pPr>
            <a:lvl5pPr marL="0" lvl="4" indent="0" algn="l">
              <a:spcBef>
                <a:spcPts val="0"/>
              </a:spcBef>
              <a:buNone/>
            </a:lvl5pPr>
            <a:lvl6pPr marL="0" lvl="5" indent="0" algn="l">
              <a:spcBef>
                <a:spcPts val="0"/>
              </a:spcBef>
              <a:buNone/>
            </a:lvl6pPr>
            <a:lvl7pPr marL="0" lvl="6" indent="0" algn="l">
              <a:spcBef>
                <a:spcPts val="0"/>
              </a:spcBef>
              <a:buNone/>
            </a:lvl7pPr>
            <a:lvl8pPr marL="0" lvl="7" indent="0" algn="l">
              <a:spcBef>
                <a:spcPts val="0"/>
              </a:spcBef>
              <a:buNone/>
            </a:lvl8pPr>
            <a:lvl9pPr marL="0" lvl="8" indent="0" algn="l">
              <a:spcBef>
                <a:spcPts val="0"/>
              </a:spcBef>
              <a:buNone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143" name="Google Shape;143;p37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r>
              <a:t>Kliknij, aby edytować styl tytułu głównego</a:t>
            </a:r>
          </a:p>
        </p:txBody>
      </p:sp>
      <p:sp>
        <p:nvSpPr>
          <p:cNvPr id="144" name="Google Shape;144;p37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r>
              <a:t>Kliknij, aby edytować główne style tekstu</a:t>
            </a:r>
          </a:p>
        </p:txBody>
      </p:sp>
      <p:cxnSp>
        <p:nvCxnSpPr>
          <p:cNvPr id="145" name="Google Shape;145;p37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548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410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2859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367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812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63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8"/>
          <p:cNvSpPr/>
          <p:nvPr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38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8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2"/>
          </p:nvPr>
        </p:nvSpPr>
        <p:spPr>
          <a:xfrm>
            <a:off x="6096000" y="5783535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Google Shape;154;p38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38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 txBox="1">
            <a:spLocks noGrp="1"/>
          </p:cNvSpPr>
          <p:nvPr>
            <p:ph type="sldNum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/>
          </a:blip>
          <a:srcRect t="4555"/>
          <a:stretch/>
        </p:blipFill>
        <p:spPr>
          <a:xfrm>
            <a:off x="0" y="1078173"/>
            <a:ext cx="12192000" cy="578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/>
          <p:nvPr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39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9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4" name="Google Shape;164;p39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39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2)">
  <p:cSld name="Last slide (option 2)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1" name="Google Shape;171;p40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</a:lvl1pPr>
            <a:lvl2pPr marL="0" lvl="1" indent="0" algn="l">
              <a:spcBef>
                <a:spcPts val="0"/>
              </a:spcBef>
              <a:buNone/>
            </a:lvl2pPr>
            <a:lvl3pPr marL="0" lvl="2" indent="0" algn="l">
              <a:spcBef>
                <a:spcPts val="0"/>
              </a:spcBef>
              <a:buNone/>
            </a:lvl3pPr>
            <a:lvl4pPr marL="0" lvl="3" indent="0" algn="l">
              <a:spcBef>
                <a:spcPts val="0"/>
              </a:spcBef>
              <a:buNone/>
            </a:lvl4pPr>
            <a:lvl5pPr marL="0" lvl="4" indent="0" algn="l">
              <a:spcBef>
                <a:spcPts val="0"/>
              </a:spcBef>
              <a:buNone/>
            </a:lvl5pPr>
            <a:lvl6pPr marL="0" lvl="5" indent="0" algn="l">
              <a:spcBef>
                <a:spcPts val="0"/>
              </a:spcBef>
              <a:buNone/>
            </a:lvl6pPr>
            <a:lvl7pPr marL="0" lvl="6" indent="0" algn="l">
              <a:spcBef>
                <a:spcPts val="0"/>
              </a:spcBef>
              <a:buNone/>
            </a:lvl7pPr>
            <a:lvl8pPr marL="0" lvl="7" indent="0" algn="l">
              <a:spcBef>
                <a:spcPts val="0"/>
              </a:spcBef>
              <a:buNone/>
            </a:lvl8pPr>
            <a:lvl9pPr marL="0" lvl="8" indent="0" algn="l">
              <a:spcBef>
                <a:spcPts val="0"/>
              </a:spcBef>
              <a:buNone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180" name="Google Shape;180;p42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r>
              <a:t>Kliknij, aby edytować styl tytułu głównego</a:t>
            </a:r>
          </a:p>
        </p:txBody>
      </p:sp>
      <p:cxnSp>
        <p:nvCxnSpPr>
          <p:cNvPr id="181" name="Google Shape;181;p42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2525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769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526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21" descr="European Commissi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33852" y="6045988"/>
            <a:ext cx="1715733" cy="4504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67" r:id="rId5"/>
    <p:sldLayoutId id="214748366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/>
          <a:p>
            <a:r>
              <a:t>Kliknij, aby edytować styl tytułu głównego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/>
            <a:r>
              <a:t>Edytuj style tekstu głównego</a:t>
            </a:r>
          </a:p>
          <a:p>
            <a:pPr lvl="1"/>
            <a:r>
              <a:t>Poziom drugi</a:t>
            </a:r>
          </a:p>
          <a:p>
            <a:pPr lvl="2"/>
            <a:r>
              <a:t>Poziom trzeci</a:t>
            </a:r>
          </a:p>
          <a:p>
            <a:pPr lvl="3"/>
            <a:r>
              <a:t>Poziom czwarty</a:t>
            </a:r>
          </a:p>
          <a:p>
            <a:pPr lvl="4"/>
            <a:r>
              <a:t>Poziom piąty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7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gional_policy/information-sources/cohesion-report_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7;p22" descr="European Commission">
            <a:extLst>
              <a:ext uri="{FF2B5EF4-FFF2-40B4-BE49-F238E27FC236}">
                <a16:creationId xmlns:a16="http://schemas.microsoft.com/office/drawing/2014/main" id="{F331827D-67AB-BC45-5244-975836C82E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"/>
          <p:cNvSpPr txBox="1">
            <a:spLocks noGrp="1"/>
          </p:cNvSpPr>
          <p:nvPr>
            <p:ph type="ctrTitle"/>
          </p:nvPr>
        </p:nvSpPr>
        <p:spPr>
          <a:xfrm>
            <a:off x="809897" y="2538250"/>
            <a:ext cx="9548949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dirty="0" err="1"/>
              <a:t>Informacj</a:t>
            </a:r>
            <a:r>
              <a:rPr lang="pl-PL" dirty="0"/>
              <a:t>a</a:t>
            </a:r>
            <a:br>
              <a:rPr lang="fr-BE" dirty="0"/>
            </a:br>
            <a:r>
              <a:rPr dirty="0"/>
              <a:t>9.</a:t>
            </a:r>
            <a:r>
              <a:rPr lang="pl-PL" dirty="0"/>
              <a:t> </a:t>
            </a:r>
            <a:r>
              <a:rPr lang="pl-PL" dirty="0" err="1"/>
              <a:t>Rapor</a:t>
            </a:r>
            <a:r>
              <a:rPr lang="fr-BE" dirty="0"/>
              <a:t>t o</a:t>
            </a:r>
            <a:r>
              <a:rPr dirty="0"/>
              <a:t> </a:t>
            </a:r>
            <a:r>
              <a:rPr lang="fr-BE" dirty="0"/>
              <a:t>S</a:t>
            </a:r>
            <a:r>
              <a:rPr dirty="0" err="1"/>
              <a:t>pójności</a:t>
            </a:r>
            <a:endParaRPr dirty="0"/>
          </a:p>
        </p:txBody>
      </p:sp>
      <p:sp>
        <p:nvSpPr>
          <p:cNvPr id="189" name="Google Shape;189;p1"/>
          <p:cNvSpPr txBox="1">
            <a:spLocks noGrp="1"/>
          </p:cNvSpPr>
          <p:nvPr>
            <p:ph type="subTitle" idx="1"/>
          </p:nvPr>
        </p:nvSpPr>
        <p:spPr>
          <a:xfrm>
            <a:off x="1071089" y="4924648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BE" sz="2800" dirty="0">
                <a:solidFill>
                  <a:schemeClr val="bg1"/>
                </a:solidFill>
              </a:rPr>
              <a:t>Katarzyna </a:t>
            </a:r>
            <a:r>
              <a:rPr lang="fr-BE" sz="2800" dirty="0" err="1">
                <a:solidFill>
                  <a:schemeClr val="bg1"/>
                </a:solidFill>
              </a:rPr>
              <a:t>Glowacka</a:t>
            </a:r>
            <a:r>
              <a:rPr lang="fr-BE" sz="2800" dirty="0">
                <a:solidFill>
                  <a:schemeClr val="bg1"/>
                </a:solidFill>
              </a:rPr>
              <a:t> Rochebonne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 sz="2800" dirty="0">
                <a:solidFill>
                  <a:schemeClr val="bg1"/>
                </a:solidFill>
              </a:rPr>
              <a:t>Komisja Europejska</a:t>
            </a:r>
            <a:r>
              <a:rPr lang="fr-BE" sz="2800" dirty="0">
                <a:solidFill>
                  <a:schemeClr val="bg1"/>
                </a:solidFill>
              </a:rPr>
              <a:t>, DG REGIO</a:t>
            </a:r>
            <a:br>
              <a:rPr lang="en-GB" sz="2800" dirty="0">
                <a:solidFill>
                  <a:schemeClr val="bg1"/>
                </a:solidFill>
              </a:rPr>
            </a:br>
            <a:endParaRPr dirty="0"/>
          </a:p>
        </p:txBody>
      </p:sp>
      <p:sp>
        <p:nvSpPr>
          <p:cNvPr id="190" name="Google Shape;190;p1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pl-PL" dirty="0"/>
              <a:t>1</a:t>
            </a:r>
            <a:r>
              <a:rPr lang="fr-BE" dirty="0"/>
              <a:t>7</a:t>
            </a:r>
            <a:r>
              <a:rPr lang="pl-PL" dirty="0"/>
              <a:t> maja </a:t>
            </a:r>
            <a:r>
              <a:rPr dirty="0"/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08891B-B5B7-E02F-49DC-814375DF04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5561" y="875489"/>
            <a:ext cx="4357993" cy="58175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9440" y="165008"/>
            <a:ext cx="10610560" cy="619996"/>
          </a:xfrm>
        </p:spPr>
        <p:txBody>
          <a:bodyPr anchor="b">
            <a:noAutofit/>
          </a:bodyPr>
          <a:lstStyle/>
          <a:p>
            <a:pPr algn="ctr">
              <a:defRPr sz="3200"/>
            </a:pPr>
            <a:r>
              <a:rPr lang="fr-BE" sz="2800" dirty="0"/>
              <a:t>Z</a:t>
            </a:r>
            <a:r>
              <a:rPr lang="pl-PL" sz="2800" dirty="0" err="1"/>
              <a:t>arządzani</a:t>
            </a:r>
            <a:r>
              <a:rPr lang="fr-BE" sz="2800" dirty="0"/>
              <a:t>e </a:t>
            </a:r>
            <a:r>
              <a:rPr lang="pl-PL" sz="2800" dirty="0" err="1"/>
              <a:t>publiczn</a:t>
            </a:r>
            <a:r>
              <a:rPr lang="fr-BE" sz="2800" dirty="0"/>
              <a:t>e i</a:t>
            </a:r>
            <a:r>
              <a:rPr lang="pl-PL" sz="2800" dirty="0"/>
              <a:t> zdolności </a:t>
            </a:r>
            <a:r>
              <a:rPr lang="pl-PL" sz="2800" dirty="0" err="1"/>
              <a:t>administracyjn</a:t>
            </a:r>
            <a:r>
              <a:rPr lang="fr-BE" sz="2800" dirty="0"/>
              <a:t>e</a:t>
            </a:r>
            <a:r>
              <a:rPr lang="pl-PL" sz="2800" dirty="0"/>
              <a:t>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95E6143D-09A2-F955-727F-4E744F82D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0339" y="1094829"/>
            <a:ext cx="4773284" cy="5104031"/>
          </a:xfrm>
        </p:spPr>
        <p:txBody>
          <a:bodyPr/>
          <a:lstStyle/>
          <a:p>
            <a:pPr>
              <a:defRPr sz="2000"/>
            </a:pPr>
            <a:r>
              <a:rPr lang="fr-BE" dirty="0" err="1"/>
              <a:t>Niedoci</a:t>
            </a:r>
            <a:r>
              <a:rPr lang="pl-PL" dirty="0"/>
              <a:t>ą</a:t>
            </a:r>
            <a:r>
              <a:rPr lang="fr-BE" dirty="0" err="1"/>
              <a:t>gniecia</a:t>
            </a:r>
            <a:r>
              <a:rPr lang="pl-PL" dirty="0"/>
              <a:t> w zarządzaniu publicznym i zdolnościach administracyjnych ograniczają potencjał rozwojowy i pozostają wyzwaniem strukturalnym w kilku regionach i państwach członkowskich</a:t>
            </a:r>
            <a:endParaRPr lang="fr-BE" dirty="0"/>
          </a:p>
          <a:p>
            <a:pPr>
              <a:defRPr sz="2000"/>
            </a:pPr>
            <a:r>
              <a:rPr lang="pl-PL" dirty="0"/>
              <a:t>Jakość instytucji i praworządność – </a:t>
            </a:r>
            <a:r>
              <a:rPr lang="fr-BE" dirty="0"/>
              <a:t>s</a:t>
            </a:r>
            <a:r>
              <a:rPr lang="pl-PL" dirty="0"/>
              <a:t>ą</a:t>
            </a:r>
            <a:r>
              <a:rPr lang="fr-BE" dirty="0"/>
              <a:t> </a:t>
            </a:r>
            <a:r>
              <a:rPr lang="pl-PL" dirty="0"/>
              <a:t>kluczowe dla zwrotu z inwestycji</a:t>
            </a:r>
            <a:r>
              <a:rPr lang="fr-BE" dirty="0"/>
              <a:t> </a:t>
            </a:r>
            <a:r>
              <a:rPr lang="fr-BE" dirty="0" err="1"/>
              <a:t>publicznych</a:t>
            </a:r>
            <a:r>
              <a:rPr lang="fr-BE" dirty="0"/>
              <a:t> i </a:t>
            </a:r>
            <a:r>
              <a:rPr lang="fr-BE"/>
              <a:t>prywatnych</a:t>
            </a:r>
            <a:endParaRPr lang="fr-BE" dirty="0"/>
          </a:p>
          <a:p>
            <a:pPr>
              <a:defRPr sz="2000"/>
            </a:pPr>
            <a:r>
              <a:rPr lang="pl-PL" dirty="0"/>
              <a:t>Silna korelacja między jakością zarządzania a wpływem inwestycji w ramach polityki spójności</a:t>
            </a:r>
          </a:p>
          <a:p>
            <a:pPr>
              <a:defRPr sz="2000"/>
            </a:pPr>
            <a:endParaRPr lang="fr-BE" dirty="0"/>
          </a:p>
          <a:p>
            <a:pPr>
              <a:defRPr sz="2000"/>
            </a:pPr>
            <a:endParaRPr lang="fr-BE" dirty="0" err="1"/>
          </a:p>
        </p:txBody>
      </p:sp>
    </p:spTree>
    <p:extLst>
      <p:ext uri="{BB962C8B-B14F-4D97-AF65-F5344CB8AC3E}">
        <p14:creationId xmlns:p14="http://schemas.microsoft.com/office/powerpoint/2010/main" val="2636361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1320" y="149334"/>
            <a:ext cx="11389359" cy="621010"/>
          </a:xfrm>
        </p:spPr>
        <p:txBody>
          <a:bodyPr/>
          <a:lstStyle/>
          <a:p>
            <a:pPr algn="ctr">
              <a:defRPr sz="3600"/>
            </a:pPr>
            <a:r>
              <a:rPr dirty="0" err="1"/>
              <a:t>Szacunkowy</a:t>
            </a:r>
            <a:r>
              <a:rPr dirty="0"/>
              <a:t> </a:t>
            </a:r>
            <a:r>
              <a:rPr dirty="0" err="1"/>
              <a:t>wpływ</a:t>
            </a:r>
            <a:r>
              <a:rPr dirty="0"/>
              <a:t> </a:t>
            </a:r>
            <a:r>
              <a:rPr lang="fr-BE" dirty="0"/>
              <a:t>P</a:t>
            </a:r>
            <a:r>
              <a:rPr dirty="0" err="1"/>
              <a:t>olityki</a:t>
            </a:r>
            <a:r>
              <a:rPr dirty="0"/>
              <a:t> </a:t>
            </a:r>
            <a:r>
              <a:rPr lang="fr-BE" dirty="0"/>
              <a:t>S</a:t>
            </a:r>
            <a:r>
              <a:rPr dirty="0" err="1"/>
              <a:t>pójności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PKB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B8901A-FA30-40D1-2A50-8A1059F69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186" y="914400"/>
            <a:ext cx="4415773" cy="57942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9C5FFE-5A36-33B6-B9A1-1C99D09D3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452" y="960738"/>
            <a:ext cx="4226923" cy="58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84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1497EE-6B77-184F-2F4C-3AFAD6C1B4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D1B83E4-5481-04AA-1979-3680A4C7981D}"/>
              </a:ext>
            </a:extLst>
          </p:cNvPr>
          <p:cNvSpPr txBox="1">
            <a:spLocks/>
          </p:cNvSpPr>
          <p:nvPr/>
        </p:nvSpPr>
        <p:spPr>
          <a:xfrm>
            <a:off x="461705" y="675546"/>
            <a:ext cx="11389359" cy="12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 sz="3600"/>
            </a:pPr>
            <a:r>
              <a:rPr lang="pl-PL" sz="3600" dirty="0"/>
              <a:t>Podsumowanie osiągnięć </a:t>
            </a:r>
            <a:r>
              <a:rPr lang="fr-BE" sz="3600" dirty="0"/>
              <a:t>P</a:t>
            </a:r>
            <a:r>
              <a:rPr lang="pl-PL" sz="3600" dirty="0" err="1"/>
              <a:t>olityki</a:t>
            </a:r>
            <a:r>
              <a:rPr lang="pl-PL" sz="3600" dirty="0"/>
              <a:t> </a:t>
            </a:r>
            <a:r>
              <a:rPr lang="fr-BE" sz="3600" dirty="0"/>
              <a:t>S</a:t>
            </a:r>
            <a:r>
              <a:rPr lang="pl-PL" sz="3600" dirty="0" err="1"/>
              <a:t>pójności</a:t>
            </a:r>
            <a:r>
              <a:rPr lang="pl-PL" sz="3600" dirty="0"/>
              <a:t> </a:t>
            </a:r>
            <a:br>
              <a:rPr lang="fr-BE" sz="3600" dirty="0"/>
            </a:br>
            <a:r>
              <a:rPr lang="pl-PL" sz="3600" dirty="0"/>
              <a:t>i </a:t>
            </a:r>
            <a:r>
              <a:rPr lang="pl-PL" sz="3600" dirty="0" err="1"/>
              <a:t>wniosk</a:t>
            </a:r>
            <a:r>
              <a:rPr lang="fr-BE" sz="3600" dirty="0"/>
              <a:t>i </a:t>
            </a:r>
            <a:r>
              <a:rPr lang="pl-PL" sz="3600" dirty="0"/>
              <a:t>na przyszłość</a:t>
            </a:r>
            <a:endParaRPr lang="en-US" sz="3600" dirty="0"/>
          </a:p>
          <a:p>
            <a:pPr algn="ctr">
              <a:defRPr sz="3600"/>
            </a:pPr>
            <a:endParaRPr lang="pl-PL" sz="3600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99E72FF-1439-A4FD-B91C-79BB4A6AA4CF}"/>
              </a:ext>
            </a:extLst>
          </p:cNvPr>
          <p:cNvSpPr txBox="1">
            <a:spLocks/>
          </p:cNvSpPr>
          <p:nvPr/>
        </p:nvSpPr>
        <p:spPr>
          <a:xfrm>
            <a:off x="340936" y="1983365"/>
            <a:ext cx="11541860" cy="41479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+mj-lt"/>
              </a:rPr>
              <a:t>Realizacja celu Traktatu: zmniejszanie dysproporcji w rozwoju gospodarczym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+mj-lt"/>
              </a:rPr>
              <a:t>Różne regiony mają różne punkty wyjścia i różne ścieżki rozwoju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+mj-lt"/>
              </a:rPr>
              <a:t>Promowanie bardziej zrównoważonego rozwoju terytorialnego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+mj-lt"/>
              </a:rPr>
              <a:t>Partnerstwo, wielopoziomowe sprawowanie rządów i wzmocnienie pozycji zainteresowanych stron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+mj-lt"/>
              </a:rPr>
              <a:t>Promowanie konwergencji instytucjonalnej poprzez zajęcie się istniejącymi niedociągnięciami w zarządzaniu publicznym i zdolnościach administracyjnych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+mj-lt"/>
              </a:rPr>
              <a:t>Zwiększenie skuteczności inwestycji w ramach polityki spójności i promowanie reform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+mj-lt"/>
              </a:rPr>
              <a:t>Lepsza koordynacja i spójność z politykami krajowymi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+mj-lt"/>
              </a:rPr>
              <a:t>Zwiększenie skuteczności realizacji Programów 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+mj-lt"/>
              </a:rPr>
              <a:t>Osiągnięcie celów długoterminowych</a:t>
            </a:r>
            <a:endParaRPr lang="pl-PL" sz="18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94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7;p22" descr="European Commission">
            <a:extLst>
              <a:ext uri="{FF2B5EF4-FFF2-40B4-BE49-F238E27FC236}">
                <a16:creationId xmlns:a16="http://schemas.microsoft.com/office/drawing/2014/main" id="{F331827D-67AB-BC45-5244-975836C82E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"/>
          <p:cNvSpPr txBox="1">
            <a:spLocks noGrp="1"/>
          </p:cNvSpPr>
          <p:nvPr>
            <p:ph type="ctrTitle"/>
          </p:nvPr>
        </p:nvSpPr>
        <p:spPr>
          <a:xfrm>
            <a:off x="809897" y="2538250"/>
            <a:ext cx="9548949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dirty="0" err="1"/>
              <a:t>Informacj</a:t>
            </a:r>
            <a:r>
              <a:rPr lang="pl-PL" dirty="0"/>
              <a:t>a</a:t>
            </a:r>
            <a:br>
              <a:rPr lang="fr-BE" dirty="0"/>
            </a:br>
            <a:r>
              <a:rPr lang="fr-BE" dirty="0"/>
              <a:t>o </a:t>
            </a:r>
            <a:r>
              <a:rPr lang="fr-BE" dirty="0" err="1"/>
              <a:t>deklaracji</a:t>
            </a:r>
            <a:r>
              <a:rPr lang="fr-BE" dirty="0"/>
              <a:t> z La Hulpe</a:t>
            </a:r>
            <a:endParaRPr dirty="0"/>
          </a:p>
        </p:txBody>
      </p:sp>
      <p:sp>
        <p:nvSpPr>
          <p:cNvPr id="189" name="Google Shape;189;p1"/>
          <p:cNvSpPr txBox="1">
            <a:spLocks noGrp="1"/>
          </p:cNvSpPr>
          <p:nvPr>
            <p:ph type="subTitle" idx="1"/>
          </p:nvPr>
        </p:nvSpPr>
        <p:spPr>
          <a:xfrm>
            <a:off x="1071089" y="4924648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BE" sz="2800" dirty="0">
                <a:solidFill>
                  <a:schemeClr val="bg1"/>
                </a:solidFill>
              </a:rPr>
              <a:t>Eliza </a:t>
            </a:r>
            <a:r>
              <a:rPr lang="fr-BE" sz="2800" dirty="0" err="1">
                <a:solidFill>
                  <a:schemeClr val="bg1"/>
                </a:solidFill>
              </a:rPr>
              <a:t>Przetak</a:t>
            </a:r>
            <a:endParaRPr lang="fr-BE" sz="2800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 sz="2800" dirty="0">
                <a:solidFill>
                  <a:schemeClr val="bg1"/>
                </a:solidFill>
              </a:rPr>
              <a:t>Komisja Europejska</a:t>
            </a:r>
            <a:r>
              <a:rPr lang="fr-BE" sz="2800" dirty="0">
                <a:solidFill>
                  <a:schemeClr val="bg1"/>
                </a:solidFill>
              </a:rPr>
              <a:t>, DG EMPL</a:t>
            </a:r>
            <a:br>
              <a:rPr lang="en-GB" sz="2800" dirty="0">
                <a:solidFill>
                  <a:schemeClr val="bg1"/>
                </a:solidFill>
              </a:rPr>
            </a:br>
            <a:endParaRPr dirty="0"/>
          </a:p>
        </p:txBody>
      </p:sp>
      <p:sp>
        <p:nvSpPr>
          <p:cNvPr id="190" name="Google Shape;190;p1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pl-PL" dirty="0"/>
              <a:t>1</a:t>
            </a:r>
            <a:r>
              <a:rPr lang="fr-BE" dirty="0"/>
              <a:t>7</a:t>
            </a:r>
            <a:r>
              <a:rPr lang="pl-PL" dirty="0"/>
              <a:t> maja </a:t>
            </a:r>
            <a:r>
              <a:rPr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232814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1497EE-6B77-184F-2F4C-3AFAD6C1B4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14</a:t>
            </a:fld>
            <a:endParaRPr lang="en-GB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D1B83E4-5481-04AA-1979-3680A4C7981D}"/>
              </a:ext>
            </a:extLst>
          </p:cNvPr>
          <p:cNvSpPr txBox="1">
            <a:spLocks/>
          </p:cNvSpPr>
          <p:nvPr/>
        </p:nvSpPr>
        <p:spPr>
          <a:xfrm>
            <a:off x="461705" y="675546"/>
            <a:ext cx="11389359" cy="12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 sz="3600"/>
            </a:pPr>
            <a:r>
              <a:rPr lang="fr-BE" sz="3600" dirty="0" err="1"/>
              <a:t>Konferencja</a:t>
            </a:r>
            <a:r>
              <a:rPr lang="fr-BE" sz="3600" dirty="0"/>
              <a:t> w La Hulpe 15-16 </a:t>
            </a:r>
            <a:r>
              <a:rPr lang="fr-BE" sz="3600" dirty="0" err="1"/>
              <a:t>kwietnia</a:t>
            </a:r>
            <a:r>
              <a:rPr lang="fr-BE" sz="3600" dirty="0"/>
              <a:t> 2024r.</a:t>
            </a:r>
          </a:p>
          <a:p>
            <a:pPr algn="ctr">
              <a:defRPr sz="3600"/>
            </a:pPr>
            <a:endParaRPr lang="pl-PL" sz="3600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99E72FF-1439-A4FD-B91C-79BB4A6AA4CF}"/>
              </a:ext>
            </a:extLst>
          </p:cNvPr>
          <p:cNvSpPr txBox="1">
            <a:spLocks/>
          </p:cNvSpPr>
          <p:nvPr/>
        </p:nvSpPr>
        <p:spPr>
          <a:xfrm>
            <a:off x="340936" y="1983365"/>
            <a:ext cx="11541860" cy="41479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8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026" name="Picture 2" descr="Deklaracja z La Hulpe">
            <a:extLst>
              <a:ext uri="{FF2B5EF4-FFF2-40B4-BE49-F238E27FC236}">
                <a16:creationId xmlns:a16="http://schemas.microsoft.com/office/drawing/2014/main" id="{5DFBFCA3-0CCC-D91F-CC89-E56D76AAC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16" y="2181954"/>
            <a:ext cx="7620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936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1497EE-6B77-184F-2F4C-3AFAD6C1B4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15</a:t>
            </a:fld>
            <a:endParaRPr lang="en-GB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D1B83E4-5481-04AA-1979-3680A4C7981D}"/>
              </a:ext>
            </a:extLst>
          </p:cNvPr>
          <p:cNvSpPr txBox="1">
            <a:spLocks/>
          </p:cNvSpPr>
          <p:nvPr/>
        </p:nvSpPr>
        <p:spPr>
          <a:xfrm>
            <a:off x="1673352" y="448056"/>
            <a:ext cx="8736583" cy="203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 sz="3600"/>
            </a:pPr>
            <a:endParaRPr lang="fr-BE" sz="3600" dirty="0"/>
          </a:p>
          <a:p>
            <a:pPr algn="ctr">
              <a:defRPr sz="3600"/>
            </a:pPr>
            <a:endParaRPr lang="fr-BE" sz="3600" dirty="0"/>
          </a:p>
          <a:p>
            <a:pPr algn="ctr">
              <a:defRPr sz="3600"/>
            </a:pPr>
            <a:r>
              <a:rPr lang="fr-BE" sz="3600" dirty="0" err="1">
                <a:latin typeface="+mn-lt"/>
              </a:rPr>
              <a:t>Deklaracja</a:t>
            </a:r>
            <a:r>
              <a:rPr lang="fr-BE" sz="3600" dirty="0">
                <a:latin typeface="+mn-lt"/>
              </a:rPr>
              <a:t> z La Hulpe</a:t>
            </a:r>
          </a:p>
          <a:p>
            <a:pPr algn="ctr">
              <a:defRPr sz="3600"/>
            </a:pPr>
            <a:r>
              <a:rPr lang="fr-BE" sz="3600" dirty="0">
                <a:latin typeface="+mn-lt"/>
              </a:rPr>
              <a:t>- </a:t>
            </a:r>
            <a:r>
              <a:rPr lang="en-IE" sz="3600" dirty="0" err="1">
                <a:latin typeface="+mn-lt"/>
              </a:rPr>
              <a:t>p</a:t>
            </a:r>
            <a:r>
              <a:rPr lang="en-IE" b="0" i="0" dirty="0" err="1">
                <a:effectLst/>
                <a:latin typeface="+mn-lt"/>
              </a:rPr>
              <a:t>rzyszłość</a:t>
            </a:r>
            <a:endParaRPr lang="en-IE" b="0" i="0" dirty="0">
              <a:effectLst/>
              <a:latin typeface="+mn-lt"/>
            </a:endParaRPr>
          </a:p>
          <a:p>
            <a:pPr algn="ctr">
              <a:defRPr sz="3600"/>
            </a:pPr>
            <a:r>
              <a:rPr lang="fr-BE" sz="3600" dirty="0" err="1">
                <a:latin typeface="+mn-lt"/>
              </a:rPr>
              <a:t>Europejskiego</a:t>
            </a:r>
            <a:r>
              <a:rPr lang="fr-BE" sz="3600" dirty="0">
                <a:latin typeface="+mn-lt"/>
              </a:rPr>
              <a:t> </a:t>
            </a:r>
            <a:r>
              <a:rPr lang="fr-BE" sz="3600" dirty="0" err="1">
                <a:latin typeface="+mn-lt"/>
              </a:rPr>
              <a:t>filaru</a:t>
            </a:r>
            <a:r>
              <a:rPr lang="fr-BE" sz="3600" dirty="0">
                <a:latin typeface="+mn-lt"/>
              </a:rPr>
              <a:t> </a:t>
            </a:r>
            <a:r>
              <a:rPr lang="fr-BE" sz="3600" dirty="0" err="1">
                <a:latin typeface="+mn-lt"/>
              </a:rPr>
              <a:t>praw</a:t>
            </a:r>
            <a:r>
              <a:rPr lang="fr-BE" sz="3600" dirty="0">
                <a:latin typeface="+mn-lt"/>
              </a:rPr>
              <a:t> </a:t>
            </a:r>
            <a:r>
              <a:rPr lang="fr-BE" sz="3600" dirty="0" err="1">
                <a:latin typeface="+mn-lt"/>
              </a:rPr>
              <a:t>socjalnych</a:t>
            </a:r>
            <a:endParaRPr lang="fr-BE" sz="3600" dirty="0">
              <a:latin typeface="+mn-lt"/>
            </a:endParaRPr>
          </a:p>
          <a:p>
            <a:pPr algn="ctr">
              <a:defRPr sz="3600"/>
            </a:pPr>
            <a:endParaRPr lang="pl-PL" sz="3600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99E72FF-1439-A4FD-B91C-79BB4A6AA4CF}"/>
              </a:ext>
            </a:extLst>
          </p:cNvPr>
          <p:cNvSpPr txBox="1">
            <a:spLocks/>
          </p:cNvSpPr>
          <p:nvPr/>
        </p:nvSpPr>
        <p:spPr>
          <a:xfrm>
            <a:off x="340936" y="1983365"/>
            <a:ext cx="11541860" cy="41479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8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EA062-63E0-63E3-8071-38D03CA3ECE4}"/>
              </a:ext>
            </a:extLst>
          </p:cNvPr>
          <p:cNvSpPr txBox="1"/>
          <p:nvPr/>
        </p:nvSpPr>
        <p:spPr>
          <a:xfrm>
            <a:off x="539495" y="2690783"/>
            <a:ext cx="1092199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EC Square Sans Regular"/>
              </a:rPr>
              <a:t>podkreśl</a:t>
            </a:r>
            <a:r>
              <a:rPr lang="fr-BE" sz="1800" dirty="0" err="1">
                <a:latin typeface="EC Square Sans Regular"/>
              </a:rPr>
              <a:t>ono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EC Square Sans Regular"/>
              </a:rPr>
              <a:t> społeczne znaczenie uczenia się przez całe życie i </a:t>
            </a:r>
            <a:r>
              <a:rPr lang="pl-PL" sz="1800" b="0" i="0" dirty="0" err="1">
                <a:solidFill>
                  <a:srgbClr val="000000"/>
                </a:solidFill>
                <a:effectLst/>
                <a:latin typeface="EC Square Sans Regular"/>
              </a:rPr>
              <a:t>potwierdz</a:t>
            </a:r>
            <a:r>
              <a:rPr lang="fr-BE" sz="1800" dirty="0" err="1">
                <a:latin typeface="EC Square Sans Regular"/>
              </a:rPr>
              <a:t>ono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EC Square Sans Regular"/>
              </a:rPr>
              <a:t>, że „konieczne są dalsze działania promujące podejście oparte na uczeniu się przez całe życie”, zwłaszcza w świetle obecnego niedoboru wykwalifikowanej siły roboczej. </a:t>
            </a:r>
            <a:endParaRPr lang="fr-BE" sz="1800" b="0" i="0" dirty="0">
              <a:solidFill>
                <a:srgbClr val="000000"/>
              </a:solidFill>
              <a:effectLst/>
              <a:latin typeface="EC Square Sans Regular"/>
            </a:endParaRPr>
          </a:p>
          <a:p>
            <a:pPr algn="just"/>
            <a:endParaRPr lang="fr-BE" sz="1800" dirty="0">
              <a:latin typeface="EC Square Sans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EC Square Sans Regular"/>
              </a:rPr>
              <a:t>podkreśl</a:t>
            </a:r>
            <a:r>
              <a:rPr lang="fr-BE" sz="1800" b="0" i="0" dirty="0" err="1">
                <a:solidFill>
                  <a:srgbClr val="000000"/>
                </a:solidFill>
                <a:effectLst/>
                <a:latin typeface="EC Square Sans Regular"/>
              </a:rPr>
              <a:t>ono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EC Square Sans Regular"/>
              </a:rPr>
              <a:t> „znaczenie innowacyjnej, wysokiej jakości edukacji i szkoleń dla wszystkich. Z zadowoleniem przyjmujemy impuls, jakim był Europejski Rok Umiejętności, i zobowiązujemy się do utrzymania umiejętności jako priorytetu politycznego oraz do aktualizacji programu na rzecz umiejętności”</a:t>
            </a:r>
            <a:r>
              <a:rPr lang="fr-BE" sz="1800" b="0" i="0" dirty="0">
                <a:solidFill>
                  <a:srgbClr val="000000"/>
                </a:solidFill>
                <a:effectLst/>
                <a:latin typeface="EC Square Sans Regular"/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1800" dirty="0">
              <a:latin typeface="EC Square Sans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1800" dirty="0" err="1">
                <a:latin typeface="EC Square Sans Regular"/>
              </a:rPr>
              <a:t>wezwano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EC Square Sans Regular"/>
              </a:rPr>
              <a:t> do wzmocnienia pozycji partnerów społecznych i negocjacji zbiorowych, uznając jednocześnie istotną rolę społeczeństwa obywatelskiego, zwłaszcza w kwestii przeciwdziałania wykluczeniu społecznemu i nierównościom. </a:t>
            </a: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1594017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0"/>
          <p:cNvSpPr txBox="1">
            <a:spLocks noGrp="1"/>
          </p:cNvSpPr>
          <p:nvPr>
            <p:ph type="sldNum" idx="12"/>
          </p:nvPr>
        </p:nvSpPr>
        <p:spPr>
          <a:xfrm>
            <a:off x="715108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 lang="en-GB"/>
          </a:p>
        </p:txBody>
      </p:sp>
      <p:sp>
        <p:nvSpPr>
          <p:cNvPr id="443" name="Google Shape;443;p2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dirty="0" err="1"/>
              <a:t>Dziękuj</a:t>
            </a:r>
            <a:r>
              <a:rPr lang="fr-BE" dirty="0" err="1"/>
              <a:t>emy</a:t>
            </a:r>
            <a:endParaRPr dirty="0"/>
          </a:p>
        </p:txBody>
      </p:sp>
      <p:pic>
        <p:nvPicPr>
          <p:cNvPr id="444" name="Google Shape;444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524" y="4040561"/>
            <a:ext cx="1023496" cy="358097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0"/>
          <p:cNvSpPr txBox="1"/>
          <p:nvPr/>
        </p:nvSpPr>
        <p:spPr>
          <a:xfrm>
            <a:off x="735992" y="4479624"/>
            <a:ext cx="894101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Unia Europejska, 2023.</a:t>
            </a: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  <a:defRPr sz="105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767676"/>
                </a:solidFill>
              </a:rPr>
              <a:t>O ile nie stwierdzono inaczej, ponowne wykorzystanie tej prezentacji jest dozwolone na podstawie</a:t>
            </a:r>
            <a:r>
              <a:rPr>
                <a:solidFill>
                  <a:srgbClr val="7F7F7F"/>
                </a:solidFill>
              </a:rPr>
              <a:t> </a:t>
            </a:r>
            <a:r>
              <a:rPr>
                <a:solidFill>
                  <a:srgbClr val="767676"/>
                </a:solidFill>
              </a:rPr>
              <a:t>licencji </a:t>
            </a:r>
            <a:r>
              <a:rPr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>
                <a:solidFill>
                  <a:srgbClr val="767676"/>
                </a:solidFill>
              </a:rPr>
              <a:t>. Wykorzystanie lub zwielokrotnienie elementów, które nie należą do UE, może wymagać uzyskania zgody bezpośrednio od uprawnionych.</a:t>
            </a: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  <a:defRPr sz="105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767676"/>
                </a:solidFill>
              </a:rPr>
              <a:t>Slajd </a:t>
            </a:r>
            <a:r>
              <a:rPr>
                <a:solidFill>
                  <a:srgbClr val="CE3A1C"/>
                </a:solidFill>
              </a:rPr>
              <a:t>xx: element, którego dotyczy</a:t>
            </a:r>
            <a:r>
              <a:rPr>
                <a:solidFill>
                  <a:srgbClr val="767676"/>
                </a:solidFill>
              </a:rPr>
              <a:t>wniosek, źródło: </a:t>
            </a:r>
            <a:r>
              <a:rPr>
                <a:solidFill>
                  <a:srgbClr val="CE3A1C"/>
                </a:solidFill>
              </a:rPr>
              <a:t>np. Fotolia.com</a:t>
            </a:r>
            <a:r>
              <a:rPr>
                <a:solidFill>
                  <a:srgbClr val="767676"/>
                </a:solidFill>
              </a:rPr>
              <a:t>; </a:t>
            </a:r>
            <a:r>
              <a:rPr>
                <a:solidFill>
                  <a:srgbClr val="CE3A1C"/>
                </a:solidFill>
              </a:rPr>
              <a:t>Slajd xx: element, którego dotyczy</a:t>
            </a:r>
            <a:r>
              <a:rPr>
                <a:solidFill>
                  <a:srgbClr val="767676"/>
                </a:solidFill>
              </a:rPr>
              <a:t>wniosek, źródło: </a:t>
            </a:r>
            <a:r>
              <a:rPr>
                <a:solidFill>
                  <a:srgbClr val="CE3A1C"/>
                </a:solidFill>
              </a:rPr>
              <a:t>np. iStock.com</a:t>
            </a:r>
            <a:endParaRPr sz="1050">
              <a:solidFill>
                <a:srgbClr val="CE3A1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264666" y="3242452"/>
            <a:ext cx="5674782" cy="348102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pl-PL" sz="1600" b="1" dirty="0"/>
              <a:t>Funkcja s</a:t>
            </a:r>
            <a:r>
              <a:rPr sz="1600" b="1" dirty="0" err="1"/>
              <a:t>prawozda</a:t>
            </a:r>
            <a:r>
              <a:rPr lang="pl-PL" sz="1600" b="1" dirty="0" err="1"/>
              <a:t>wcza</a:t>
            </a:r>
            <a:r>
              <a:rPr sz="1600" dirty="0"/>
              <a:t> </a:t>
            </a:r>
          </a:p>
          <a:p>
            <a:pPr marL="457200" indent="-457200">
              <a:spcAft>
                <a:spcPts val="600"/>
              </a:spcAft>
              <a:buClrTx/>
              <a:buFont typeface="+mj-lt"/>
              <a:buAutoNum type="arabicPeriod"/>
            </a:pPr>
            <a:r>
              <a:rPr sz="1600" dirty="0" err="1"/>
              <a:t>Spójność</a:t>
            </a:r>
            <a:r>
              <a:rPr sz="1600" dirty="0"/>
              <a:t> </a:t>
            </a:r>
            <a:r>
              <a:rPr sz="1600" dirty="0" err="1"/>
              <a:t>gospodarcza</a:t>
            </a:r>
            <a:endParaRPr sz="1600" dirty="0"/>
          </a:p>
          <a:p>
            <a:pPr marL="457200" indent="-457200">
              <a:spcAft>
                <a:spcPts val="600"/>
              </a:spcAft>
              <a:buClrTx/>
              <a:buFont typeface="+mj-lt"/>
              <a:buAutoNum type="arabicPeriod"/>
            </a:pPr>
            <a:r>
              <a:rPr sz="1600" dirty="0" err="1"/>
              <a:t>Spójność</a:t>
            </a:r>
            <a:r>
              <a:rPr sz="1600" dirty="0"/>
              <a:t> </a:t>
            </a:r>
            <a:r>
              <a:rPr sz="1600" dirty="0" err="1"/>
              <a:t>społeczna</a:t>
            </a:r>
            <a:endParaRPr sz="1600" dirty="0"/>
          </a:p>
          <a:p>
            <a:pPr marL="457200" indent="-457200">
              <a:spcAft>
                <a:spcPts val="600"/>
              </a:spcAft>
              <a:buClrTx/>
              <a:buFont typeface="+mj-lt"/>
              <a:buAutoNum type="arabicPeriod"/>
            </a:pPr>
            <a:r>
              <a:rPr sz="1600" dirty="0" err="1"/>
              <a:t>Spójność</a:t>
            </a:r>
            <a:r>
              <a:rPr sz="1600" dirty="0"/>
              <a:t> </a:t>
            </a:r>
            <a:r>
              <a:rPr sz="1600" dirty="0" err="1"/>
              <a:t>i</a:t>
            </a:r>
            <a:r>
              <a:rPr sz="1600" dirty="0"/>
              <a:t> </a:t>
            </a:r>
            <a:r>
              <a:rPr sz="1400" dirty="0" err="1"/>
              <a:t>różnorodność</a:t>
            </a:r>
            <a:r>
              <a:rPr sz="1600" dirty="0"/>
              <a:t> </a:t>
            </a:r>
            <a:r>
              <a:rPr sz="1600" dirty="0" err="1"/>
              <a:t>terytorialna</a:t>
            </a:r>
            <a:endParaRPr sz="1600" dirty="0"/>
          </a:p>
          <a:p>
            <a:pPr marL="457200" indent="-457200">
              <a:spcAft>
                <a:spcPts val="600"/>
              </a:spcAft>
              <a:buClrTx/>
              <a:buFont typeface="+mj-lt"/>
              <a:buAutoNum type="arabicPeriod"/>
            </a:pPr>
            <a:r>
              <a:rPr sz="1600" dirty="0" err="1"/>
              <a:t>Transformacja</a:t>
            </a:r>
            <a:r>
              <a:rPr sz="1600" dirty="0"/>
              <a:t> </a:t>
            </a:r>
            <a:r>
              <a:rPr sz="1600" dirty="0" err="1"/>
              <a:t>ekologiczna</a:t>
            </a:r>
            <a:endParaRPr sz="1600" dirty="0"/>
          </a:p>
          <a:p>
            <a:pPr marL="457200" indent="-457200">
              <a:spcAft>
                <a:spcPts val="600"/>
              </a:spcAft>
              <a:buClrTx/>
              <a:buFont typeface="+mj-lt"/>
              <a:buAutoNum type="arabicPeriod"/>
            </a:pPr>
            <a:r>
              <a:rPr sz="1600" dirty="0" err="1"/>
              <a:t>Innowacje</a:t>
            </a:r>
            <a:r>
              <a:rPr sz="1600" dirty="0"/>
              <a:t> </a:t>
            </a:r>
            <a:r>
              <a:rPr sz="1600" dirty="0" err="1"/>
              <a:t>regionalne</a:t>
            </a:r>
            <a:r>
              <a:rPr sz="1600" dirty="0"/>
              <a:t> </a:t>
            </a:r>
            <a:r>
              <a:rPr sz="1600" dirty="0" err="1"/>
              <a:t>i</a:t>
            </a:r>
            <a:r>
              <a:rPr sz="1600" dirty="0"/>
              <a:t> </a:t>
            </a:r>
            <a:r>
              <a:rPr sz="1600" dirty="0" err="1"/>
              <a:t>transformacja</a:t>
            </a:r>
            <a:r>
              <a:rPr sz="1600" dirty="0"/>
              <a:t> </a:t>
            </a:r>
            <a:r>
              <a:rPr sz="1600" dirty="0" err="1"/>
              <a:t>cyfrowa</a:t>
            </a:r>
            <a:endParaRPr sz="1600" dirty="0"/>
          </a:p>
          <a:p>
            <a:pPr marL="457200" indent="-457200">
              <a:spcAft>
                <a:spcPts val="600"/>
              </a:spcAft>
              <a:buClrTx/>
              <a:buFont typeface="+mj-lt"/>
              <a:buAutoNum type="arabicPeriod"/>
            </a:pPr>
            <a:r>
              <a:rPr sz="1600" dirty="0" err="1"/>
              <a:t>Transformacja</a:t>
            </a:r>
            <a:r>
              <a:rPr sz="1600" dirty="0"/>
              <a:t> </a:t>
            </a:r>
            <a:r>
              <a:rPr sz="1600" dirty="0" err="1"/>
              <a:t>demograficzna</a:t>
            </a:r>
            <a:endParaRPr sz="1600" dirty="0"/>
          </a:p>
          <a:p>
            <a:pPr marL="457200" indent="-457200">
              <a:spcAft>
                <a:spcPts val="600"/>
              </a:spcAft>
              <a:buClrTx/>
              <a:buFont typeface="+mj-lt"/>
              <a:buAutoNum type="arabicPeriod"/>
            </a:pPr>
            <a:r>
              <a:rPr sz="1600" dirty="0" err="1"/>
              <a:t>Lepsze</a:t>
            </a:r>
            <a:r>
              <a:rPr sz="1600" dirty="0"/>
              <a:t> </a:t>
            </a:r>
            <a:r>
              <a:rPr sz="1600" dirty="0" err="1"/>
              <a:t>zarządzanie</a:t>
            </a:r>
            <a:endParaRPr sz="1600" dirty="0"/>
          </a:p>
          <a:p>
            <a:pPr marL="457200" indent="-457200">
              <a:spcAft>
                <a:spcPts val="600"/>
              </a:spcAft>
              <a:buClrTx/>
              <a:buFont typeface="+mj-lt"/>
              <a:buAutoNum type="arabicPeriod"/>
            </a:pPr>
            <a:r>
              <a:rPr sz="1600" dirty="0" err="1"/>
              <a:t>Finanse</a:t>
            </a:r>
            <a:r>
              <a:rPr sz="1600" dirty="0"/>
              <a:t> </a:t>
            </a:r>
            <a:r>
              <a:rPr sz="1600" dirty="0" err="1"/>
              <a:t>publiczne</a:t>
            </a:r>
            <a:r>
              <a:rPr sz="1600" dirty="0"/>
              <a:t>, </a:t>
            </a:r>
            <a:r>
              <a:rPr sz="1600" dirty="0" err="1"/>
              <a:t>polityki</a:t>
            </a:r>
            <a:r>
              <a:rPr sz="1600" dirty="0"/>
              <a:t> </a:t>
            </a:r>
            <a:r>
              <a:rPr sz="1600" dirty="0" err="1"/>
              <a:t>krajowe</a:t>
            </a:r>
            <a:r>
              <a:rPr sz="1600" dirty="0"/>
              <a:t> </a:t>
            </a:r>
            <a:r>
              <a:rPr sz="1600" dirty="0" err="1"/>
              <a:t>i</a:t>
            </a:r>
            <a:r>
              <a:rPr sz="1600" dirty="0"/>
              <a:t> </a:t>
            </a:r>
            <a:r>
              <a:rPr sz="1600" dirty="0" err="1"/>
              <a:t>spójność</a:t>
            </a:r>
            <a:endParaRPr sz="1600" dirty="0"/>
          </a:p>
          <a:p>
            <a:pPr marL="457200" indent="-457200">
              <a:spcAft>
                <a:spcPts val="600"/>
              </a:spcAft>
              <a:buClrTx/>
              <a:buFont typeface="+mj-lt"/>
              <a:buAutoNum type="arabicPeriod"/>
            </a:pPr>
            <a:r>
              <a:rPr sz="1600" dirty="0" err="1"/>
              <a:t>Wpływ</a:t>
            </a:r>
            <a:r>
              <a:rPr sz="1600" dirty="0"/>
              <a:t> </a:t>
            </a:r>
            <a:r>
              <a:rPr sz="1600" dirty="0" err="1"/>
              <a:t>polityki</a:t>
            </a:r>
            <a:r>
              <a:rPr sz="1600" dirty="0"/>
              <a:t> </a:t>
            </a:r>
            <a:r>
              <a:rPr sz="1600" dirty="0" err="1"/>
              <a:t>spójności</a:t>
            </a:r>
            <a:endParaRPr sz="1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A001E7-3104-C84E-3388-40E7573E31D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763109" y="3242452"/>
            <a:ext cx="4343222" cy="2702546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  <a:defRPr b="1"/>
            </a:pPr>
            <a:r>
              <a:rPr lang="pl-PL" sz="1600" dirty="0"/>
              <a:t>Funkcja k</a:t>
            </a:r>
            <a:r>
              <a:rPr sz="1600" b="1" dirty="0" err="1"/>
              <a:t>omunikac</a:t>
            </a:r>
            <a:r>
              <a:rPr lang="pl-PL" sz="1600" b="1" dirty="0" err="1"/>
              <a:t>yjna</a:t>
            </a:r>
            <a:endParaRPr sz="1600" b="1" dirty="0"/>
          </a:p>
          <a:p>
            <a:r>
              <a:rPr sz="1600" dirty="0" err="1"/>
              <a:t>Podsumowanie</a:t>
            </a:r>
            <a:r>
              <a:rPr sz="1600" dirty="0"/>
              <a:t> </a:t>
            </a:r>
            <a:r>
              <a:rPr sz="1600" dirty="0" err="1"/>
              <a:t>ustaleń</a:t>
            </a:r>
            <a:r>
              <a:rPr sz="1600" dirty="0"/>
              <a:t> </a:t>
            </a:r>
            <a:r>
              <a:rPr sz="1600" dirty="0" err="1"/>
              <a:t>zawartych</a:t>
            </a:r>
            <a:r>
              <a:rPr sz="1600" dirty="0"/>
              <a:t> w </a:t>
            </a:r>
            <a:r>
              <a:rPr sz="1600" dirty="0" err="1"/>
              <a:t>sprawozdaniu</a:t>
            </a:r>
            <a:r>
              <a:rPr sz="1600" dirty="0"/>
              <a:t> </a:t>
            </a:r>
          </a:p>
          <a:p>
            <a:r>
              <a:rPr sz="1600" dirty="0" err="1"/>
              <a:t>Wnioski</a:t>
            </a:r>
            <a:r>
              <a:rPr sz="1600" dirty="0"/>
              <a:t> </a:t>
            </a:r>
            <a:r>
              <a:rPr sz="1600" dirty="0" err="1"/>
              <a:t>dotyczące</a:t>
            </a:r>
            <a:r>
              <a:rPr sz="1600" dirty="0"/>
              <a:t> </a:t>
            </a:r>
            <a:r>
              <a:rPr sz="1600" dirty="0" err="1"/>
              <a:t>przyszłości</a:t>
            </a:r>
            <a:r>
              <a:rPr sz="1600" dirty="0"/>
              <a:t> </a:t>
            </a:r>
            <a:r>
              <a:rPr sz="1600" dirty="0" err="1"/>
              <a:t>polityki</a:t>
            </a:r>
            <a:r>
              <a:rPr sz="1600" dirty="0"/>
              <a:t> </a:t>
            </a:r>
            <a:r>
              <a:rPr sz="1600" dirty="0" err="1"/>
              <a:t>spójności</a:t>
            </a:r>
            <a:endParaRPr sz="1600" dirty="0"/>
          </a:p>
          <a:p>
            <a:endParaRPr sz="1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107C56-C4FB-0F01-36C6-D1142A7F615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055978" y="1406169"/>
            <a:ext cx="10762099" cy="1630965"/>
          </a:xfrm>
        </p:spPr>
        <p:txBody>
          <a:bodyPr/>
          <a:lstStyle/>
          <a:p>
            <a:pPr>
              <a:spcAft>
                <a:spcPts val="1200"/>
              </a:spcAft>
              <a:defRPr sz="2000"/>
            </a:pPr>
            <a:r>
              <a:rPr lang="fr-BE" dirty="0"/>
              <a:t>Z</a:t>
            </a:r>
            <a:r>
              <a:rPr dirty="0" err="1"/>
              <a:t>obowiązanie</a:t>
            </a:r>
            <a:r>
              <a:rPr dirty="0"/>
              <a:t> </a:t>
            </a:r>
            <a:r>
              <a:rPr dirty="0" err="1"/>
              <a:t>traktatowe</a:t>
            </a:r>
            <a:r>
              <a:rPr dirty="0"/>
              <a:t>, </a:t>
            </a:r>
            <a:r>
              <a:rPr dirty="0" err="1"/>
              <a:t>publikowane</a:t>
            </a:r>
            <a:r>
              <a:rPr dirty="0"/>
              <a:t> co 3 </a:t>
            </a:r>
            <a:r>
              <a:rPr dirty="0" err="1"/>
              <a:t>lata</a:t>
            </a:r>
            <a:endParaRPr dirty="0"/>
          </a:p>
          <a:p>
            <a:pPr>
              <a:spcAft>
                <a:spcPts val="1200"/>
              </a:spcAft>
              <a:defRPr sz="2000"/>
            </a:pPr>
            <a:r>
              <a:rPr lang="pl-PL" dirty="0"/>
              <a:t>Obrazuje p</a:t>
            </a:r>
            <a:r>
              <a:rPr dirty="0" err="1"/>
              <a:t>ostępy</a:t>
            </a:r>
            <a:r>
              <a:rPr dirty="0"/>
              <a:t> w </a:t>
            </a:r>
            <a:r>
              <a:rPr dirty="0" err="1"/>
              <a:t>osiąganiu</a:t>
            </a:r>
            <a:r>
              <a:rPr dirty="0"/>
              <a:t> </a:t>
            </a:r>
            <a:r>
              <a:rPr dirty="0" err="1"/>
              <a:t>spójności</a:t>
            </a:r>
            <a:r>
              <a:rPr dirty="0"/>
              <a:t> </a:t>
            </a:r>
            <a:r>
              <a:rPr dirty="0" err="1"/>
              <a:t>gospodarczej</a:t>
            </a:r>
            <a:r>
              <a:rPr dirty="0"/>
              <a:t>, </a:t>
            </a:r>
            <a:r>
              <a:rPr dirty="0" err="1"/>
              <a:t>społecznej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terytorialnej</a:t>
            </a:r>
            <a:endParaRPr dirty="0"/>
          </a:p>
          <a:p>
            <a:pPr>
              <a:spcAft>
                <a:spcPts val="1200"/>
              </a:spcAft>
            </a:pPr>
            <a:r>
              <a:rPr sz="2000" dirty="0" err="1"/>
              <a:t>Opublikowane</a:t>
            </a:r>
            <a:r>
              <a:rPr sz="2000" dirty="0"/>
              <a:t> 27 </a:t>
            </a:r>
            <a:r>
              <a:rPr sz="2000" dirty="0" err="1"/>
              <a:t>marca</a:t>
            </a:r>
            <a:r>
              <a:rPr sz="2000" dirty="0"/>
              <a:t> 2024 r., </a:t>
            </a:r>
            <a:r>
              <a:rPr sz="2000" dirty="0" err="1"/>
              <a:t>dostępne</a:t>
            </a:r>
            <a:r>
              <a:rPr sz="2000" dirty="0"/>
              <a:t> online, w </a:t>
            </a:r>
            <a:r>
              <a:rPr sz="2000" dirty="0" err="1"/>
              <a:t>tym</a:t>
            </a:r>
            <a:r>
              <a:rPr sz="2000" dirty="0"/>
              <a:t> </a:t>
            </a:r>
            <a:r>
              <a:rPr sz="2000" dirty="0" err="1"/>
              <a:t>interaktywne</a:t>
            </a:r>
            <a:r>
              <a:rPr sz="2000" dirty="0"/>
              <a:t> </a:t>
            </a:r>
            <a:r>
              <a:rPr sz="2000" dirty="0" err="1"/>
              <a:t>mapy</a:t>
            </a:r>
            <a:r>
              <a:rPr sz="2000" dirty="0"/>
              <a:t> i </a:t>
            </a:r>
            <a:r>
              <a:rPr sz="2000" dirty="0" err="1"/>
              <a:t>dane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potrzeby</a:t>
            </a:r>
            <a:r>
              <a:rPr sz="2000" dirty="0"/>
              <a:t> </a:t>
            </a:r>
            <a:r>
              <a:rPr sz="2000" dirty="0" err="1"/>
              <a:t>wykresów</a:t>
            </a:r>
            <a:r>
              <a:rPr sz="2000" dirty="0"/>
              <a:t> i </a:t>
            </a:r>
            <a:r>
              <a:rPr sz="2000" dirty="0" err="1"/>
              <a:t>tabel</a:t>
            </a:r>
            <a:r>
              <a:rPr sz="2000" dirty="0"/>
              <a:t>.		</a:t>
            </a:r>
          </a:p>
          <a:p>
            <a:endParaRPr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60407"/>
            <a:ext cx="10515600" cy="1105961"/>
          </a:xfrm>
        </p:spPr>
        <p:txBody>
          <a:bodyPr/>
          <a:lstStyle/>
          <a:p>
            <a:pPr algn="ctr">
              <a:defRPr sz="3600" b="1"/>
            </a:pPr>
            <a:r>
              <a:rPr sz="3200" dirty="0" err="1"/>
              <a:t>Sprawozdanie</a:t>
            </a:r>
            <a:r>
              <a:rPr lang="pl-PL" sz="3200" dirty="0"/>
              <a:t> </a:t>
            </a:r>
            <a:r>
              <a:rPr lang="fr-BE" sz="3200" dirty="0"/>
              <a:t>o</a:t>
            </a:r>
            <a:r>
              <a:rPr sz="3200" dirty="0"/>
              <a:t> </a:t>
            </a:r>
            <a:r>
              <a:rPr lang="fr-BE" sz="3200" dirty="0"/>
              <a:t>S</a:t>
            </a:r>
            <a:r>
              <a:rPr sz="3200" dirty="0" err="1"/>
              <a:t>pójności</a:t>
            </a:r>
            <a:br>
              <a:rPr lang="fr-BE" sz="3200" dirty="0"/>
            </a:br>
            <a:r>
              <a:rPr lang="fr-BE" sz="3200" dirty="0"/>
              <a:t>(</a:t>
            </a:r>
            <a:r>
              <a:rPr lang="fr-BE" sz="3200" dirty="0" err="1"/>
              <a:t>Cohesion</a:t>
            </a:r>
            <a:r>
              <a:rPr lang="fr-BE" sz="3200" dirty="0"/>
              <a:t> Report)</a:t>
            </a:r>
            <a:endParaRPr sz="320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861824E-72E4-68E9-FCEB-4E230BA4CB8A}"/>
              </a:ext>
            </a:extLst>
          </p:cNvPr>
          <p:cNvSpPr txBox="1">
            <a:spLocks/>
          </p:cNvSpPr>
          <p:nvPr/>
        </p:nvSpPr>
        <p:spPr>
          <a:xfrm>
            <a:off x="6939448" y="5129539"/>
            <a:ext cx="3738113" cy="1020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pl-PL" sz="1600" dirty="0" err="1">
                <a:hlinkClick r:id="rId3"/>
              </a:rPr>
              <a:t>Inforegio</a:t>
            </a:r>
            <a:r>
              <a:rPr lang="pl-PL" sz="1600" dirty="0">
                <a:hlinkClick r:id="rId3"/>
              </a:rPr>
              <a:t> – dziewiąte sprawozdanie w sprawie spójności gospodarczej, społecznej i terytorialnej (europa.eu)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20056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9740" y="215660"/>
            <a:ext cx="9711424" cy="1088057"/>
          </a:xfrm>
        </p:spPr>
        <p:txBody>
          <a:bodyPr/>
          <a:lstStyle/>
          <a:p>
            <a:pPr>
              <a:defRPr sz="3200"/>
            </a:pPr>
            <a:r>
              <a:rPr dirty="0" err="1"/>
              <a:t>Polityka</a:t>
            </a:r>
            <a:r>
              <a:rPr dirty="0"/>
              <a:t> </a:t>
            </a:r>
            <a:r>
              <a:rPr dirty="0" err="1"/>
              <a:t>spójności</a:t>
            </a:r>
            <a:r>
              <a:rPr dirty="0"/>
              <a:t>: </a:t>
            </a:r>
            <a:r>
              <a:rPr dirty="0" err="1"/>
              <a:t>wzrost</a:t>
            </a:r>
            <a:r>
              <a:rPr dirty="0"/>
              <a:t> </a:t>
            </a:r>
            <a:r>
              <a:rPr dirty="0" err="1"/>
              <a:t>gospodarczy</a:t>
            </a:r>
            <a:r>
              <a:rPr dirty="0"/>
              <a:t>, </a:t>
            </a:r>
            <a:r>
              <a:rPr dirty="0" err="1"/>
              <a:t>zatrudnienie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konkurencyjność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14763" y="1467875"/>
            <a:ext cx="11541860" cy="5390125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  <a:defRPr sz="2000"/>
            </a:pPr>
            <a:r>
              <a:rPr lang="pl-PL" dirty="0"/>
              <a:t>Polityka spójności wspiera regiony w czerpaniu korzyści z jednolitego rynku, wspierając inwestycje i współpracę</a:t>
            </a:r>
            <a:r>
              <a:rPr lang="fr-BE" dirty="0"/>
              <a:t>,</a:t>
            </a:r>
            <a:endParaRPr lang="pl-PL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l-PL" dirty="0"/>
              <a:t>Pełni kluczową rolę we wspieraniu inwestycji publicznych (np. stanowi średnio </a:t>
            </a:r>
            <a:r>
              <a:rPr lang="pl-PL" b="1" dirty="0"/>
              <a:t>13 %</a:t>
            </a:r>
            <a:r>
              <a:rPr lang="pl-PL" dirty="0"/>
              <a:t> inwestycji rządowych w UE jako całości i </a:t>
            </a:r>
            <a:r>
              <a:rPr lang="pl-PL" b="1" dirty="0"/>
              <a:t>51 %</a:t>
            </a:r>
            <a:r>
              <a:rPr lang="pl-PL" dirty="0"/>
              <a:t> w słabiej rozwiniętych p.cz., w tym PL)</a:t>
            </a:r>
            <a:r>
              <a:rPr lang="fr-BE" dirty="0"/>
              <a:t>,</a:t>
            </a:r>
            <a:endParaRPr lang="pl-PL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l-PL" dirty="0"/>
              <a:t>Przyczynia się do poprawy zdolności administracyjnych i jakości zarządzania</a:t>
            </a:r>
            <a:r>
              <a:rPr lang="fr-BE" dirty="0"/>
              <a:t>.</a:t>
            </a:r>
            <a:r>
              <a:rPr lang="pl-PL" dirty="0"/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l-PL" dirty="0"/>
              <a:t>Historyczne rozszerzenie UE z 2004 r. to wyraźny przykład pozytywnego wpływu Polityki Spójności: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defRPr sz="1600"/>
            </a:pPr>
            <a:r>
              <a:rPr lang="pl-PL" sz="2000" dirty="0"/>
              <a:t>PKB na mieszkańca wzrosło z 52 % średniej UE w 2004 r. do 80 % w 2023 r. </a:t>
            </a:r>
            <a:r>
              <a:rPr lang="pl-PL" sz="2000" b="1" i="1" dirty="0">
                <a:solidFill>
                  <a:srgbClr val="FF0000"/>
                </a:solidFill>
              </a:rPr>
              <a:t>PL z 51 % do 79 %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defRPr sz="1600"/>
            </a:pPr>
            <a:r>
              <a:rPr lang="pl-PL" sz="2000" dirty="0"/>
              <a:t>Stopa bezrobocia spadła ze średnio 13 % do 4 %. </a:t>
            </a:r>
            <a:r>
              <a:rPr lang="pl-PL" sz="2000" b="1" i="1" dirty="0">
                <a:solidFill>
                  <a:srgbClr val="FF0000"/>
                </a:solidFill>
              </a:rPr>
              <a:t>PL z 18 % do 4 %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l-PL" dirty="0"/>
              <a:t>Niestety, konwergencja w UE jest nierówna, niektóre regiony pozostają w tyle lub znajdują się w pułapce rozwojowej – pułapce średniego wzrostu.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dirty="0"/>
          </a:p>
          <a:p>
            <a:pPr marL="452438" indent="-452438">
              <a:buFont typeface="Wingdings" panose="05000000000000000000" pitchFamily="2" charset="2"/>
              <a:buChar char="Ø"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3574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DD79E75-C187-5E37-6FAD-81232DC7A926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898" y="1349449"/>
            <a:ext cx="3695941" cy="515431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itle 4">
            <a:extLst>
              <a:ext uri="{FF2B5EF4-FFF2-40B4-BE49-F238E27FC236}">
                <a16:creationId xmlns:a16="http://schemas.microsoft.com/office/drawing/2014/main" id="{4841C9DC-10B3-80F1-09C1-18C158874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098" y="228979"/>
            <a:ext cx="11218902" cy="782357"/>
          </a:xfrm>
        </p:spPr>
        <p:txBody>
          <a:bodyPr/>
          <a:lstStyle/>
          <a:p>
            <a:pPr>
              <a:defRPr sz="3200"/>
            </a:pPr>
            <a:r>
              <a:rPr sz="3200" dirty="0"/>
              <a:t>PKB </a:t>
            </a:r>
            <a:r>
              <a:rPr sz="3200" dirty="0" err="1"/>
              <a:t>na</a:t>
            </a:r>
            <a:r>
              <a:rPr sz="3200" dirty="0"/>
              <a:t> </a:t>
            </a:r>
            <a:r>
              <a:rPr sz="3200" dirty="0" err="1"/>
              <a:t>mieszkańca</a:t>
            </a:r>
            <a:r>
              <a:rPr sz="3200" dirty="0"/>
              <a:t> i </a:t>
            </a:r>
            <a:r>
              <a:rPr lang="fr-BE" sz="3200" dirty="0" err="1"/>
              <a:t>jego</a:t>
            </a:r>
            <a:r>
              <a:rPr lang="fr-BE" sz="3200" dirty="0"/>
              <a:t> </a:t>
            </a:r>
            <a:r>
              <a:rPr lang="pl-PL" sz="3200" dirty="0"/>
              <a:t>regionalny</a:t>
            </a:r>
            <a:r>
              <a:rPr lang="fr-BE" sz="3200" dirty="0"/>
              <a:t> </a:t>
            </a:r>
            <a:r>
              <a:rPr lang="fr-BE" sz="3200" dirty="0" err="1"/>
              <a:t>wzrost</a:t>
            </a:r>
            <a:endParaRPr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8AB4A6-CBAF-1469-7D68-A267A15A05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36" y="1349449"/>
            <a:ext cx="3695363" cy="5154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040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>
            <a:extLst>
              <a:ext uri="{FF2B5EF4-FFF2-40B4-BE49-F238E27FC236}">
                <a16:creationId xmlns:a16="http://schemas.microsoft.com/office/drawing/2014/main" id="{4841C9DC-10B3-80F1-09C1-18C158874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098" y="228979"/>
            <a:ext cx="10515600" cy="782357"/>
          </a:xfrm>
        </p:spPr>
        <p:txBody>
          <a:bodyPr/>
          <a:lstStyle/>
          <a:p>
            <a:pPr>
              <a:defRPr sz="3200"/>
            </a:pPr>
            <a:r>
              <a:t>Historia konwergencji w Polsce</a:t>
            </a:r>
            <a:endParaRPr sz="320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70B5C1F-B7D5-EB0A-30AB-D9885E32E4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059028"/>
              </p:ext>
            </p:extLst>
          </p:nvPr>
        </p:nvGraphicFramePr>
        <p:xfrm>
          <a:off x="1407868" y="1791732"/>
          <a:ext cx="8813799" cy="449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07BCA89-1307-BBC1-35DE-D91DABAFD998}"/>
              </a:ext>
            </a:extLst>
          </p:cNvPr>
          <p:cNvSpPr txBox="1"/>
          <p:nvPr/>
        </p:nvSpPr>
        <p:spPr>
          <a:xfrm>
            <a:off x="973098" y="1117600"/>
            <a:ext cx="8813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Tx/>
              <a:buNone/>
              <a:tabLst/>
              <a:defRPr sz="1800" kern="120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pPr>
            <a:r>
              <a:rPr dirty="0" err="1"/>
              <a:t>Zmiany</a:t>
            </a:r>
            <a:r>
              <a:rPr dirty="0"/>
              <a:t> PKB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mieszkańca</a:t>
            </a:r>
            <a:r>
              <a:rPr dirty="0"/>
              <a:t> w </a:t>
            </a:r>
            <a:r>
              <a:rPr dirty="0" err="1"/>
              <a:t>stosunku</a:t>
            </a:r>
            <a:r>
              <a:rPr dirty="0"/>
              <a:t> do </a:t>
            </a:r>
            <a:r>
              <a:rPr dirty="0" err="1"/>
              <a:t>średniej</a:t>
            </a:r>
            <a:r>
              <a:rPr dirty="0"/>
              <a:t> UE-27 </a:t>
            </a:r>
          </a:p>
        </p:txBody>
      </p:sp>
    </p:spTree>
    <p:extLst>
      <p:ext uri="{BB962C8B-B14F-4D97-AF65-F5344CB8AC3E}">
        <p14:creationId xmlns:p14="http://schemas.microsoft.com/office/powerpoint/2010/main" val="38224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2640" y="301290"/>
            <a:ext cx="11389359" cy="621010"/>
          </a:xfrm>
        </p:spPr>
        <p:txBody>
          <a:bodyPr/>
          <a:lstStyle/>
          <a:p>
            <a:pPr>
              <a:defRPr sz="3600"/>
            </a:pPr>
            <a:r>
              <a:rPr dirty="0" err="1"/>
              <a:t>Konwergencja</a:t>
            </a:r>
            <a:r>
              <a:rPr dirty="0"/>
              <a:t> </a:t>
            </a:r>
            <a:r>
              <a:rPr dirty="0" err="1"/>
              <a:t>społeczna</a:t>
            </a:r>
            <a:r>
              <a:rPr dirty="0"/>
              <a:t> –</a:t>
            </a:r>
            <a:r>
              <a:rPr dirty="0" err="1"/>
              <a:t>wyzwania</a:t>
            </a:r>
            <a:r>
              <a:rPr lang="fr-BE" dirty="0"/>
              <a:t> (1)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0" y="1052187"/>
            <a:ext cx="5368506" cy="521059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 sz="2000"/>
            </a:pPr>
            <a:r>
              <a:rPr sz="1800" dirty="0" err="1"/>
              <a:t>Ogólna</a:t>
            </a:r>
            <a:r>
              <a:rPr sz="1800" dirty="0"/>
              <a:t> </a:t>
            </a:r>
            <a:r>
              <a:rPr sz="1800" dirty="0" err="1"/>
              <a:t>poprawa</a:t>
            </a:r>
            <a:r>
              <a:rPr sz="1800" dirty="0"/>
              <a:t>, w </a:t>
            </a:r>
            <a:r>
              <a:rPr sz="1800" dirty="0" err="1"/>
              <a:t>szczególności</a:t>
            </a:r>
            <a:r>
              <a:rPr sz="1800" dirty="0"/>
              <a:t> w </a:t>
            </a:r>
            <a:r>
              <a:rPr sz="1800" dirty="0" err="1"/>
              <a:t>zakresie</a:t>
            </a:r>
            <a:r>
              <a:rPr sz="1800" dirty="0"/>
              <a:t> </a:t>
            </a:r>
            <a:r>
              <a:rPr sz="1800" dirty="0" err="1"/>
              <a:t>włączenia</a:t>
            </a:r>
            <a:r>
              <a:rPr sz="1800" dirty="0"/>
              <a:t> </a:t>
            </a:r>
            <a:r>
              <a:rPr sz="1800" dirty="0" err="1"/>
              <a:t>społecznego</a:t>
            </a:r>
            <a:r>
              <a:rPr sz="1800" dirty="0"/>
              <a:t> i </a:t>
            </a:r>
            <a:r>
              <a:rPr sz="1800" dirty="0" err="1"/>
              <a:t>ograniczania</a:t>
            </a:r>
            <a:r>
              <a:rPr sz="1800" dirty="0"/>
              <a:t> </a:t>
            </a:r>
            <a:r>
              <a:rPr sz="1800" dirty="0" err="1"/>
              <a:t>ubóstwa</a:t>
            </a:r>
            <a:r>
              <a:rPr sz="1800" dirty="0"/>
              <a:t> w </a:t>
            </a:r>
            <a:r>
              <a:rPr sz="1800" dirty="0" err="1"/>
              <a:t>Europie</a:t>
            </a:r>
            <a:r>
              <a:rPr sz="1800" dirty="0"/>
              <a:t> </a:t>
            </a:r>
            <a:r>
              <a:rPr sz="1800" dirty="0" err="1"/>
              <a:t>Wschodniej</a:t>
            </a:r>
            <a:endParaRPr sz="1800" dirty="0"/>
          </a:p>
          <a:p>
            <a:pPr>
              <a:spcBef>
                <a:spcPts val="600"/>
              </a:spcBef>
              <a:spcAft>
                <a:spcPts val="600"/>
              </a:spcAft>
              <a:defRPr sz="2000"/>
            </a:pPr>
            <a:r>
              <a:rPr sz="1800" dirty="0"/>
              <a:t>W </a:t>
            </a:r>
            <a:r>
              <a:rPr sz="1800" dirty="0" err="1"/>
              <a:t>latach</a:t>
            </a:r>
            <a:r>
              <a:rPr sz="1800" dirty="0"/>
              <a:t> 2013–2022 </a:t>
            </a:r>
            <a:r>
              <a:rPr sz="1800" dirty="0" err="1"/>
              <a:t>stopa</a:t>
            </a:r>
            <a:r>
              <a:rPr sz="1800" dirty="0"/>
              <a:t> </a:t>
            </a:r>
            <a:r>
              <a:rPr sz="1800" dirty="0" err="1"/>
              <a:t>bezrobocia</a:t>
            </a:r>
            <a:r>
              <a:rPr sz="1800" dirty="0"/>
              <a:t> </a:t>
            </a:r>
            <a:r>
              <a:rPr sz="1800" dirty="0" err="1"/>
              <a:t>spadła</a:t>
            </a:r>
            <a:r>
              <a:rPr sz="1800" dirty="0"/>
              <a:t> o </a:t>
            </a:r>
            <a:r>
              <a:rPr sz="1800" dirty="0" err="1"/>
              <a:t>połowę</a:t>
            </a:r>
            <a:r>
              <a:rPr sz="1800" dirty="0"/>
              <a:t> w </a:t>
            </a:r>
            <a:r>
              <a:rPr sz="1800" dirty="0" err="1"/>
              <a:t>regionach</a:t>
            </a:r>
            <a:r>
              <a:rPr sz="1800" dirty="0"/>
              <a:t> </a:t>
            </a:r>
            <a:r>
              <a:rPr sz="1800" dirty="0" err="1"/>
              <a:t>słabiej</a:t>
            </a:r>
            <a:r>
              <a:rPr sz="1800" dirty="0"/>
              <a:t> </a:t>
            </a:r>
            <a:r>
              <a:rPr sz="1800" dirty="0" err="1"/>
              <a:t>rozwiniętych</a:t>
            </a:r>
            <a:r>
              <a:rPr sz="1800" dirty="0"/>
              <a:t>, do </a:t>
            </a:r>
            <a:r>
              <a:rPr lang="pl-PL" sz="1800" dirty="0"/>
              <a:t>średnio </a:t>
            </a:r>
            <a:r>
              <a:rPr sz="1800" dirty="0"/>
              <a:t>8%</a:t>
            </a:r>
            <a:r>
              <a:rPr lang="pl-PL" sz="1800" dirty="0"/>
              <a:t> </a:t>
            </a:r>
            <a:r>
              <a:rPr lang="pl-PL" sz="1800" dirty="0">
                <a:solidFill>
                  <a:srgbClr val="FF0000"/>
                </a:solidFill>
              </a:rPr>
              <a:t>(PL 4%)</a:t>
            </a:r>
            <a:endParaRPr lang="fr-BE" sz="1800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 sz="2000"/>
            </a:pPr>
            <a:r>
              <a:rPr lang="fr-BE" sz="1800" dirty="0"/>
              <a:t>ALE: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2000"/>
            </a:pPr>
            <a:r>
              <a:rPr lang="fr-BE" sz="1800" dirty="0"/>
              <a:t>B</a:t>
            </a:r>
            <a:r>
              <a:rPr lang="pl-PL" sz="1800" dirty="0" err="1"/>
              <a:t>ezrobocie</a:t>
            </a:r>
            <a:r>
              <a:rPr lang="pl-PL" sz="1800" dirty="0"/>
              <a:t> młodzieży jest ponad dwukrotnie wyższe od ogólnego bezrobocia</a:t>
            </a:r>
            <a:endParaRPr lang="fr-BE" sz="1800" dirty="0"/>
          </a:p>
          <a:p>
            <a:pPr>
              <a:spcBef>
                <a:spcPts val="600"/>
              </a:spcBef>
              <a:spcAft>
                <a:spcPts val="600"/>
              </a:spcAft>
              <a:defRPr sz="2000"/>
            </a:pPr>
            <a:r>
              <a:rPr lang="pl-PL" sz="1800" dirty="0"/>
              <a:t>Zmiany</a:t>
            </a:r>
            <a:r>
              <a:rPr lang="fr-BE" sz="1800" dirty="0"/>
              <a:t> </a:t>
            </a:r>
            <a:r>
              <a:rPr lang="pl-PL" sz="1800" dirty="0"/>
              <a:t>demograficzne pogłębi</a:t>
            </a:r>
            <a:r>
              <a:rPr lang="fr-BE" sz="1800" dirty="0" err="1"/>
              <a:t>aj</a:t>
            </a:r>
            <a:r>
              <a:rPr lang="pl-PL" sz="1800" dirty="0"/>
              <a:t>ą niedobory siły roboczej i zwiększ</a:t>
            </a:r>
            <a:r>
              <a:rPr lang="fr-BE" sz="1800" dirty="0" err="1"/>
              <a:t>aj</a:t>
            </a:r>
            <a:r>
              <a:rPr lang="pl-PL" sz="1800" dirty="0"/>
              <a:t>ą presję na budżety publiczne</a:t>
            </a:r>
            <a:endParaRPr lang="fr-BE" sz="1800" dirty="0"/>
          </a:p>
          <a:p>
            <a:pPr>
              <a:spcBef>
                <a:spcPts val="600"/>
              </a:spcBef>
              <a:spcAft>
                <a:spcPts val="600"/>
              </a:spcAft>
              <a:defRPr sz="2000"/>
            </a:pPr>
            <a:r>
              <a:rPr lang="pl-PL" sz="1800" dirty="0"/>
              <a:t>Po dziesięcioleciach wzrostu</a:t>
            </a:r>
            <a:r>
              <a:rPr lang="fr-BE" sz="1800" dirty="0"/>
              <a:t>, </a:t>
            </a:r>
            <a:r>
              <a:rPr lang="fr-BE" sz="1800" dirty="0" err="1"/>
              <a:t>od</a:t>
            </a:r>
            <a:r>
              <a:rPr lang="fr-BE" sz="1800" dirty="0"/>
              <a:t> 2020 r.</a:t>
            </a:r>
            <a:r>
              <a:rPr lang="pl-PL" sz="1800" dirty="0"/>
              <a:t> liczba ludności UE zmniejsza się, ponieważ saldo migracji nie rekompensuje już ujemnego wzrostu naturalnego</a:t>
            </a:r>
            <a:endParaRPr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27AE3E-9075-870E-9394-340F8ED9D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4150" y="1052187"/>
            <a:ext cx="4351610" cy="550452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132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190890" y="1301862"/>
            <a:ext cx="5133654" cy="5104031"/>
          </a:xfrm>
        </p:spPr>
        <p:txBody>
          <a:bodyPr/>
          <a:lstStyle/>
          <a:p>
            <a:pPr>
              <a:defRPr sz="2000"/>
            </a:pPr>
            <a:r>
              <a:rPr dirty="0" err="1"/>
              <a:t>Zmniejszenie</a:t>
            </a:r>
            <a:r>
              <a:rPr dirty="0"/>
              <a:t> </a:t>
            </a:r>
            <a:r>
              <a:rPr dirty="0" err="1"/>
              <a:t>liczby</a:t>
            </a:r>
            <a:r>
              <a:rPr dirty="0"/>
              <a:t> </a:t>
            </a:r>
            <a:r>
              <a:rPr dirty="0" err="1"/>
              <a:t>ludności</a:t>
            </a:r>
            <a:r>
              <a:rPr dirty="0"/>
              <a:t> w </a:t>
            </a:r>
            <a:r>
              <a:rPr dirty="0" err="1"/>
              <a:t>wieku</a:t>
            </a:r>
            <a:r>
              <a:rPr dirty="0"/>
              <a:t> </a:t>
            </a:r>
            <a:r>
              <a:rPr dirty="0" err="1"/>
              <a:t>produkcyjnym</a:t>
            </a:r>
            <a:r>
              <a:rPr dirty="0"/>
              <a:t> </a:t>
            </a:r>
            <a:r>
              <a:rPr dirty="0" err="1"/>
              <a:t>wymaga</a:t>
            </a:r>
            <a:r>
              <a:rPr dirty="0"/>
              <a:t> </a:t>
            </a:r>
            <a:r>
              <a:rPr dirty="0" err="1"/>
              <a:t>szybszego</a:t>
            </a:r>
            <a:r>
              <a:rPr dirty="0"/>
              <a:t> </a:t>
            </a:r>
            <a:r>
              <a:rPr dirty="0" err="1"/>
              <a:t>wzrostu</a:t>
            </a:r>
            <a:r>
              <a:rPr dirty="0"/>
              <a:t> </a:t>
            </a:r>
            <a:r>
              <a:rPr dirty="0" err="1"/>
              <a:t>wydajności</a:t>
            </a:r>
            <a:r>
              <a:rPr dirty="0"/>
              <a:t> i </a:t>
            </a:r>
            <a:r>
              <a:rPr dirty="0" err="1"/>
              <a:t>dostosowania</a:t>
            </a:r>
            <a:r>
              <a:rPr dirty="0"/>
              <a:t> – w </a:t>
            </a:r>
            <a:r>
              <a:rPr dirty="0" err="1"/>
              <a:t>planowaniu</a:t>
            </a:r>
            <a:r>
              <a:rPr dirty="0"/>
              <a:t> </a:t>
            </a:r>
            <a:r>
              <a:rPr dirty="0" err="1"/>
              <a:t>przestrzennym</a:t>
            </a:r>
            <a:r>
              <a:rPr dirty="0"/>
              <a:t>, </a:t>
            </a:r>
            <a:r>
              <a:rPr dirty="0" err="1"/>
              <a:t>usługach</a:t>
            </a:r>
            <a:r>
              <a:rPr dirty="0"/>
              <a:t> </a:t>
            </a:r>
            <a:r>
              <a:rPr dirty="0" err="1"/>
              <a:t>publicznych</a:t>
            </a:r>
            <a:r>
              <a:rPr dirty="0"/>
              <a:t> </a:t>
            </a:r>
            <a:r>
              <a:rPr dirty="0" err="1"/>
              <a:t>itp</a:t>
            </a:r>
            <a:r>
              <a:rPr dirty="0"/>
              <a:t>.</a:t>
            </a:r>
            <a:endParaRPr lang="fr-BE" dirty="0"/>
          </a:p>
          <a:p>
            <a:pPr>
              <a:defRPr sz="2000"/>
            </a:pPr>
            <a:r>
              <a:rPr lang="pl-PL" sz="2000" dirty="0"/>
              <a:t>Różnice w kształceniu i szkoleniu (duża koncentracja absolwentów szkół wyższych w miastach prowadzi do dalszych zakłóceń równowagi)</a:t>
            </a:r>
          </a:p>
          <a:p>
            <a:pPr>
              <a:defRPr sz="2000"/>
            </a:pPr>
            <a:r>
              <a:rPr dirty="0" err="1"/>
              <a:t>Ryzyko</a:t>
            </a:r>
            <a:r>
              <a:rPr dirty="0"/>
              <a:t> </a:t>
            </a:r>
            <a:r>
              <a:rPr lang="pl-PL" dirty="0"/>
              <a:t>wpadnięcia</a:t>
            </a:r>
            <a:r>
              <a:rPr dirty="0"/>
              <a:t> w </a:t>
            </a:r>
            <a:r>
              <a:rPr dirty="0" err="1"/>
              <a:t>pułap</a:t>
            </a:r>
            <a:r>
              <a:rPr lang="pl-PL" dirty="0" err="1"/>
              <a:t>kę</a:t>
            </a:r>
            <a:r>
              <a:rPr dirty="0"/>
              <a:t> </a:t>
            </a:r>
            <a:r>
              <a:rPr dirty="0" err="1"/>
              <a:t>niedoboru</a:t>
            </a:r>
            <a:r>
              <a:rPr dirty="0"/>
              <a:t> </a:t>
            </a:r>
            <a:r>
              <a:rPr dirty="0" err="1"/>
              <a:t>talentów</a:t>
            </a:r>
            <a:r>
              <a:rPr dirty="0"/>
              <a:t> – </a:t>
            </a:r>
            <a:r>
              <a:rPr lang="pl-PL" sz="2000" dirty="0"/>
              <a:t>niski odsetek wysoko wykwalifikowanych osób </a:t>
            </a:r>
            <a:r>
              <a:rPr lang="fr-BE" sz="2000" dirty="0"/>
              <a:t>plus </a:t>
            </a:r>
            <a:r>
              <a:rPr dirty="0" err="1"/>
              <a:t>wysok</a:t>
            </a:r>
            <a:r>
              <a:rPr lang="fr-BE" dirty="0"/>
              <a:t>a</a:t>
            </a:r>
            <a:r>
              <a:rPr dirty="0"/>
              <a:t> </a:t>
            </a:r>
            <a:r>
              <a:rPr dirty="0" err="1"/>
              <a:t>migracj</a:t>
            </a:r>
            <a:r>
              <a:rPr lang="fr-BE" dirty="0"/>
              <a:t>a</a:t>
            </a:r>
            <a:r>
              <a:rPr dirty="0"/>
              <a:t> </a:t>
            </a:r>
            <a:r>
              <a:rPr dirty="0" err="1"/>
              <a:t>osób</a:t>
            </a:r>
            <a:r>
              <a:rPr dirty="0"/>
              <a:t> </a:t>
            </a:r>
            <a:r>
              <a:rPr dirty="0" err="1"/>
              <a:t>młodych</a:t>
            </a:r>
            <a:r>
              <a:rPr dirty="0"/>
              <a:t> (15–39) – </a:t>
            </a:r>
            <a:r>
              <a:rPr dirty="0">
                <a:solidFill>
                  <a:srgbClr val="FF0000"/>
                </a:solidFill>
              </a:rPr>
              <a:t>Polska </a:t>
            </a:r>
            <a:r>
              <a:rPr dirty="0" err="1">
                <a:solidFill>
                  <a:srgbClr val="FF0000"/>
                </a:solidFill>
              </a:rPr>
              <a:t>Wschodnia</a:t>
            </a:r>
            <a:r>
              <a:rPr dirty="0">
                <a:solidFill>
                  <a:srgbClr val="FF0000"/>
                </a:solidFill>
              </a:rPr>
              <a:t> i Opolskie</a:t>
            </a:r>
            <a:endParaRPr sz="2000" dirty="0">
              <a:solidFill>
                <a:srgbClr val="FF0000"/>
              </a:solidFill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E911419D-0CE6-1530-3646-B378372D3E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447786" y="1253714"/>
            <a:ext cx="4133021" cy="55518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4075A464-F015-4C06-1B90-F687C565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40" y="301290"/>
            <a:ext cx="11389359" cy="621010"/>
          </a:xfrm>
        </p:spPr>
        <p:txBody>
          <a:bodyPr/>
          <a:lstStyle/>
          <a:p>
            <a:pPr>
              <a:defRPr sz="3600"/>
            </a:pPr>
            <a:r>
              <a:rPr dirty="0" err="1"/>
              <a:t>Konwergencja</a:t>
            </a:r>
            <a:r>
              <a:rPr dirty="0"/>
              <a:t> </a:t>
            </a:r>
            <a:r>
              <a:rPr dirty="0" err="1"/>
              <a:t>społeczna</a:t>
            </a:r>
            <a:r>
              <a:rPr dirty="0"/>
              <a:t> –</a:t>
            </a:r>
            <a:r>
              <a:rPr dirty="0" err="1"/>
              <a:t>wyzwania</a:t>
            </a:r>
            <a:r>
              <a:rPr lang="fr-BE" dirty="0"/>
              <a:t> (2)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520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4EF833-4A73-A5D5-0908-F5C88D421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1056" y="1338789"/>
            <a:ext cx="3861880" cy="53824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1" y="133674"/>
            <a:ext cx="11149391" cy="905987"/>
          </a:xfrm>
        </p:spPr>
        <p:txBody>
          <a:bodyPr anchor="b">
            <a:normAutofit/>
          </a:bodyPr>
          <a:lstStyle/>
          <a:p>
            <a:pPr algn="ctr">
              <a:defRPr sz="3100"/>
            </a:pPr>
            <a:r>
              <a:rPr lang="fr-BE" dirty="0"/>
              <a:t>« Zielona » t</a:t>
            </a:r>
            <a:r>
              <a:rPr dirty="0" err="1"/>
              <a:t>ransformacja</a:t>
            </a:r>
            <a:r>
              <a:rPr dirty="0"/>
              <a:t> </a:t>
            </a:r>
            <a:br>
              <a:rPr lang="fr-BE" dirty="0"/>
            </a:br>
            <a:r>
              <a:rPr dirty="0" err="1"/>
              <a:t>wyzwania</a:t>
            </a:r>
            <a:r>
              <a:rPr lang="fr-BE" dirty="0"/>
              <a:t> i </a:t>
            </a:r>
            <a:r>
              <a:rPr dirty="0" err="1"/>
              <a:t>możliwości</a:t>
            </a:r>
            <a:r>
              <a:rPr dirty="0"/>
              <a:t> w </a:t>
            </a:r>
            <a:r>
              <a:rPr dirty="0" err="1"/>
              <a:t>zakresie</a:t>
            </a:r>
            <a:r>
              <a:rPr dirty="0"/>
              <a:t> </a:t>
            </a:r>
            <a:r>
              <a:rPr dirty="0" err="1"/>
              <a:t>spójności</a:t>
            </a:r>
            <a:r>
              <a:rPr dirty="0"/>
              <a:t> </a:t>
            </a:r>
            <a:r>
              <a:rPr dirty="0" err="1"/>
              <a:t>terytorialnej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52CB94-D4AE-062A-6FEB-636483730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04293" y="1198345"/>
            <a:ext cx="5842960" cy="5297345"/>
          </a:xfrm>
        </p:spPr>
        <p:txBody>
          <a:bodyPr/>
          <a:lstStyle/>
          <a:p>
            <a:pPr>
              <a:spcAft>
                <a:spcPts val="0"/>
              </a:spcAft>
              <a:defRPr sz="2000"/>
            </a:pPr>
            <a: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Zmiana klimatu grozi pogłębieniem nierówności regionalnych</a:t>
            </a:r>
            <a:r>
              <a:rPr lang="fr-BE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</a:t>
            </a:r>
            <a:r>
              <a:rPr lang="pl-PL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egiony</a:t>
            </a:r>
            <a:r>
              <a:rPr lang="pl-PL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przybrzeżne, śródziemnomorskie i wschodnie, które już teraz są uboższe niż średnia UE, są bardziej podatne na zagrożenia </a:t>
            </a:r>
            <a:endParaRPr lang="fr-BE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Zanieczyszczenie powietrza </a:t>
            </a:r>
            <a:r>
              <a:rPr lang="fr-BE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  <a: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</a:t>
            </a:r>
            <a:r>
              <a:rPr lang="fr-BE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charakteryzuje się różnicami społeczno-gospodarczymi</a:t>
            </a:r>
            <a:r>
              <a:rPr lang="fr-BE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stężenie drobnych cząstek do wdychania jest stale o około jedną trzecią </a:t>
            </a:r>
            <a:r>
              <a:rPr lang="pl-PL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wyższ</a:t>
            </a:r>
            <a:r>
              <a:rPr lang="fr-B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l-PL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najuboższych regionach bardziej uzależnionych od paliw stałych stosowanych do ogrzewania</a:t>
            </a:r>
            <a:endParaRPr lang="fr-BE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defRPr sz="2000"/>
            </a:pPr>
            <a:r>
              <a:rPr lang="fr-B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ALE:</a:t>
            </a:r>
          </a:p>
          <a:p>
            <a:pPr>
              <a:spcAft>
                <a:spcPts val="0"/>
              </a:spcAft>
              <a:defRPr sz="2000"/>
            </a:pPr>
            <a:r>
              <a:rPr lang="fr-B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iele</a:t>
            </a:r>
            <a:r>
              <a:rPr lang="pl-PL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regionów wiejskich i słabiej rozwiniętych ma </a:t>
            </a:r>
            <a: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duży </a:t>
            </a:r>
            <a:r>
              <a:rPr lang="fr-BE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niewykorzystany</a:t>
            </a:r>
            <a:r>
              <a:rPr lang="fr-BE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potencjał </a:t>
            </a:r>
            <a:r>
              <a:rPr lang="pl-PL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zakresie produkcji energii odnawialnej z energii wiatrowej i słonecznej </a:t>
            </a:r>
            <a:endParaRPr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95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955BF7-4891-BAF8-D008-4024325EB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218" y="1398892"/>
            <a:ext cx="4086920" cy="5459108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8FFAF660-79FC-2535-F1CD-FEBC00827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083" y="359231"/>
            <a:ext cx="10854334" cy="905987"/>
          </a:xfrm>
        </p:spPr>
        <p:txBody>
          <a:bodyPr anchor="b">
            <a:normAutofit/>
          </a:bodyPr>
          <a:lstStyle/>
          <a:p>
            <a:pPr algn="ctr">
              <a:defRPr sz="3100"/>
            </a:pPr>
            <a:r>
              <a:rPr dirty="0" err="1"/>
              <a:t>Transformacja</a:t>
            </a:r>
            <a:r>
              <a:rPr dirty="0"/>
              <a:t> </a:t>
            </a:r>
            <a:r>
              <a:rPr dirty="0" err="1"/>
              <a:t>cyfrowa</a:t>
            </a:r>
            <a:br>
              <a:rPr lang="fr-BE" dirty="0"/>
            </a:br>
            <a:r>
              <a:rPr dirty="0" err="1"/>
              <a:t>wyzwania</a:t>
            </a:r>
            <a:r>
              <a:rPr lang="fr-BE" dirty="0"/>
              <a:t> w </a:t>
            </a:r>
            <a:r>
              <a:rPr lang="fr-BE" dirty="0" err="1"/>
              <a:t>zakresie</a:t>
            </a:r>
            <a:r>
              <a:rPr lang="fr-BE" dirty="0"/>
              <a:t> </a:t>
            </a:r>
            <a:r>
              <a:rPr lang="fr-BE" dirty="0" err="1"/>
              <a:t>spójności</a:t>
            </a:r>
            <a:r>
              <a:rPr lang="fr-BE" dirty="0"/>
              <a:t> </a:t>
            </a:r>
            <a:r>
              <a:rPr lang="fr-BE" dirty="0" err="1"/>
              <a:t>terytorialnej</a:t>
            </a:r>
            <a:endParaRPr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2CAB1CF-5B11-0378-8965-8C99F0A8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483017"/>
            <a:ext cx="5532408" cy="5104031"/>
          </a:xfrm>
        </p:spPr>
        <p:txBody>
          <a:bodyPr/>
          <a:lstStyle/>
          <a:p>
            <a:pPr>
              <a:defRPr sz="2000"/>
            </a:pPr>
            <a:r>
              <a:rPr lang="fr-BE" sz="2000" dirty="0"/>
              <a:t>N</a:t>
            </a:r>
            <a:r>
              <a:rPr lang="pl-PL" sz="2000" dirty="0" err="1"/>
              <a:t>ierównomiern</a:t>
            </a:r>
            <a:r>
              <a:rPr lang="fr-BE" sz="2000" dirty="0"/>
              <a:t>a</a:t>
            </a:r>
            <a:r>
              <a:rPr lang="pl-PL" sz="2000" dirty="0"/>
              <a:t> zdolność terytoriów i ludzi do przyjmowania i wykorzystywania technologii cyfrowych </a:t>
            </a:r>
            <a:endParaRPr lang="fr-BE" sz="2000" dirty="0"/>
          </a:p>
          <a:p>
            <a:pPr>
              <a:defRPr sz="2000"/>
            </a:pPr>
            <a:r>
              <a:rPr lang="fr-BE" sz="2000" dirty="0"/>
              <a:t>B</a:t>
            </a:r>
            <a:r>
              <a:rPr lang="pl-PL" sz="2000" dirty="0"/>
              <a:t>rak inwestycji w infrastrukturę łączności cyfrowej i wdrażani</a:t>
            </a:r>
            <a:r>
              <a:rPr lang="fr-BE" sz="2000" dirty="0"/>
              <a:t>a</a:t>
            </a:r>
            <a:r>
              <a:rPr lang="pl-PL" sz="2000" dirty="0"/>
              <a:t> technologii cyfrowych może hamować długoterminowy wzrost i konkurencyjność regionów</a:t>
            </a:r>
            <a:endParaRPr lang="fr-BE" sz="2000" dirty="0"/>
          </a:p>
          <a:p>
            <a:pPr>
              <a:defRPr sz="2000"/>
            </a:pPr>
            <a:r>
              <a:rPr lang="fr-BE" sz="2000" dirty="0" err="1"/>
              <a:t>Konieczno</a:t>
            </a:r>
            <a:r>
              <a:rPr lang="pl-PL" sz="2000" dirty="0" err="1"/>
              <a:t>ść</a:t>
            </a:r>
            <a:r>
              <a:rPr lang="fr-BE" sz="2000" dirty="0"/>
              <a:t> </a:t>
            </a:r>
            <a:r>
              <a:rPr lang="pl-PL" sz="2000" dirty="0"/>
              <a:t>inwestycji we wdrażanie zaawansowanej infrastruktury i usług sieci cyfrowych, nabywanie podstawowych i zaawansowanych umiejętności cyfrowych, a także absorpcję technologii cyfrowych przez przedsiębiorstwa, obywateli i administracje publiczne</a:t>
            </a:r>
            <a:endParaRPr lang="en-US" sz="2000" dirty="0"/>
          </a:p>
          <a:p>
            <a:pPr>
              <a:defRPr sz="2000"/>
            </a:pPr>
            <a:endParaRPr lang="fr-BE" sz="2000" dirty="0"/>
          </a:p>
          <a:p>
            <a:pPr>
              <a:defRPr sz="2000"/>
            </a:pPr>
            <a:endParaRPr lang="fr-BE" dirty="0" err="1"/>
          </a:p>
        </p:txBody>
      </p:sp>
    </p:spTree>
    <p:extLst>
      <p:ext uri="{BB962C8B-B14F-4D97-AF65-F5344CB8AC3E}">
        <p14:creationId xmlns:p14="http://schemas.microsoft.com/office/powerpoint/2010/main" val="393711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_accessible_2023.pptx" id="{EC878A57-382A-4C39-A584-1AF0C626172A}" vid="{130AD24A-F7AC-477C-91ED-41AA5CF26920}"/>
    </a:ext>
  </a:extLst>
</a:theme>
</file>

<file path=ppt/theme/theme2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4974</TotalTime>
  <Words>1854</Words>
  <Application>Microsoft Office PowerPoint</Application>
  <PresentationFormat>Widescreen</PresentationFormat>
  <Paragraphs>157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EC Square Sans Regular</vt:lpstr>
      <vt:lpstr>Wingdings</vt:lpstr>
      <vt:lpstr>Office Theme</vt:lpstr>
      <vt:lpstr>1_Office Theme</vt:lpstr>
      <vt:lpstr>Informacja 9. Raport o Spójności</vt:lpstr>
      <vt:lpstr>Sprawozdanie o Spójności (Cohesion Report)</vt:lpstr>
      <vt:lpstr>Polityka spójności: wzrost gospodarczy, zatrudnienie i konkurencyjność</vt:lpstr>
      <vt:lpstr>PKB na mieszkańca i jego regionalny wzrost</vt:lpstr>
      <vt:lpstr>Historia konwergencji w Polsce</vt:lpstr>
      <vt:lpstr>Konwergencja społeczna –wyzwania (1)</vt:lpstr>
      <vt:lpstr>Konwergencja społeczna –wyzwania (2)</vt:lpstr>
      <vt:lpstr>« Zielona » transformacja  wyzwania i możliwości w zakresie spójności terytorialnej</vt:lpstr>
      <vt:lpstr>Transformacja cyfrowa wyzwania w zakresie spójności terytorialnej</vt:lpstr>
      <vt:lpstr>Zarządzanie publiczne i zdolności administracyjne </vt:lpstr>
      <vt:lpstr>Szacunkowy wpływ Polityki Spójności na PKB</vt:lpstr>
      <vt:lpstr>PowerPoint Presentation</vt:lpstr>
      <vt:lpstr>Informacja o deklaracji z La Hulpe</vt:lpstr>
      <vt:lpstr>PowerPoint Presentation</vt:lpstr>
      <vt:lpstr>PowerPoint Presentation</vt:lpstr>
      <vt:lpstr>Dziękujemy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SIKOROVA Tereza (REGIO)</dc:creator>
  <cp:lastModifiedBy>GLOWACKA-ROCHEBONNE Katarzyna (REGIO)</cp:lastModifiedBy>
  <cp:revision>59</cp:revision>
  <dcterms:created xsi:type="dcterms:W3CDTF">2024-04-11T14:13:04Z</dcterms:created>
  <dcterms:modified xsi:type="dcterms:W3CDTF">2024-05-14T13:11:24Z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</Properties>
</file>