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08" r:id="rId1"/>
  </p:sldMasterIdLst>
  <p:notesMasterIdLst>
    <p:notesMasterId r:id="rId9"/>
  </p:notesMasterIdLst>
  <p:sldIdLst>
    <p:sldId id="265" r:id="rId2"/>
    <p:sldId id="288" r:id="rId3"/>
    <p:sldId id="289" r:id="rId4"/>
    <p:sldId id="291" r:id="rId5"/>
    <p:sldId id="293" r:id="rId6"/>
    <p:sldId id="294" r:id="rId7"/>
    <p:sldId id="292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A00"/>
    <a:srgbClr val="FFE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5097" autoAdjust="0"/>
  </p:normalViewPr>
  <p:slideViewPr>
    <p:cSldViewPr showGuides="1">
      <p:cViewPr varScale="1">
        <p:scale>
          <a:sx n="85" d="100"/>
          <a:sy n="85" d="100"/>
        </p:scale>
        <p:origin x="1436" y="64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18.06.2024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4.png"/><Relationship Id="rId16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18.06.2024</a:t>
            </a:fld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  <p:pic>
        <p:nvPicPr>
          <p:cNvPr id="8" name="Obraz 7" descr="znak Funduszy Europejskich">
            <a:extLst>
              <a:ext uri="{FF2B5EF4-FFF2-40B4-BE49-F238E27FC236}">
                <a16:creationId xmlns:a16="http://schemas.microsoft.com/office/drawing/2014/main" id="{BFD80FA4-66E0-3049-A92A-085F431CEB0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9" name="Obraz 8" descr="flaga Unii Europejskie z dopiskiem dofinansowane przez Unię Europejską">
            <a:extLst>
              <a:ext uri="{FF2B5EF4-FFF2-40B4-BE49-F238E27FC236}">
                <a16:creationId xmlns:a16="http://schemas.microsoft.com/office/drawing/2014/main" id="{695F0183-048A-AF46-A850-8C265BFACC2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0" name="Obraz 9" descr="barwy RP">
            <a:extLst>
              <a:ext uri="{FF2B5EF4-FFF2-40B4-BE49-F238E27FC236}">
                <a16:creationId xmlns:a16="http://schemas.microsoft.com/office/drawing/2014/main" id="{875F5C9C-57CB-134D-A405-3BC05A23D85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18.06.2024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500FFCFA-D3A4-40A4-E76C-995755472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j z dopiskiem dofinansowane przez Unię Europejską">
            <a:extLst>
              <a:ext uri="{FF2B5EF4-FFF2-40B4-BE49-F238E27FC236}">
                <a16:creationId xmlns:a16="http://schemas.microsoft.com/office/drawing/2014/main" id="{DC91A070-16DB-C0E1-0B7B-93924541A6E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AB280FEF-799B-B9CA-10D2-815DA71DA23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18.06.2024</a:t>
            </a:fld>
            <a:endParaRPr lang="pl-PL" dirty="0"/>
          </a:p>
        </p:txBody>
      </p:sp>
      <p:pic>
        <p:nvPicPr>
          <p:cNvPr id="8" name="Obraz 7" descr="logo Funduszy Europejskich">
            <a:extLst>
              <a:ext uri="{FF2B5EF4-FFF2-40B4-BE49-F238E27FC236}">
                <a16:creationId xmlns:a16="http://schemas.microsoft.com/office/drawing/2014/main" id="{70B23A41-17AB-76D8-3EFE-38FC22C5B5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00" y="6371047"/>
            <a:ext cx="1621258" cy="949192"/>
          </a:xfrm>
          <a:prstGeom prst="rect">
            <a:avLst/>
          </a:prstGeom>
        </p:spPr>
      </p:pic>
      <p:pic>
        <p:nvPicPr>
          <p:cNvPr id="10" name="Obraz 9" descr="flaga Unii Europejskie z dopiskiem dofinansowane przez Unię Europejską">
            <a:extLst>
              <a:ext uri="{FF2B5EF4-FFF2-40B4-BE49-F238E27FC236}">
                <a16:creationId xmlns:a16="http://schemas.microsoft.com/office/drawing/2014/main" id="{E8AB2AB5-3131-C310-7606-68997985114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000" y="6371047"/>
            <a:ext cx="2633371" cy="949192"/>
          </a:xfrm>
          <a:prstGeom prst="rect">
            <a:avLst/>
          </a:prstGeom>
        </p:spPr>
      </p:pic>
      <p:pic>
        <p:nvPicPr>
          <p:cNvPr id="12" name="Obraz 11" descr="barwy RP">
            <a:extLst>
              <a:ext uri="{FF2B5EF4-FFF2-40B4-BE49-F238E27FC236}">
                <a16:creationId xmlns:a16="http://schemas.microsoft.com/office/drawing/2014/main" id="{7C93677B-A16E-82CA-7FC4-B6B51516070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743" y="6370378"/>
            <a:ext cx="2239772" cy="950531"/>
          </a:xfrm>
          <a:prstGeom prst="rect">
            <a:avLst/>
          </a:prstGeom>
        </p:spPr>
      </p:pic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emf"/><Relationship Id="rId4" Type="http://schemas.openxmlformats.org/officeDocument/2006/relationships/image" Target="../media/image2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6.emf"/><Relationship Id="rId4" Type="http://schemas.openxmlformats.org/officeDocument/2006/relationships/image" Target="../media/image2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6.emf"/><Relationship Id="rId4" Type="http://schemas.openxmlformats.org/officeDocument/2006/relationships/image" Target="../media/image2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emf"/><Relationship Id="rId4" Type="http://schemas.openxmlformats.org/officeDocument/2006/relationships/image" Target="../media/image2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6.emf"/><Relationship Id="rId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>
            <a:extLst>
              <a:ext uri="{FF2B5EF4-FFF2-40B4-BE49-F238E27FC236}">
                <a16:creationId xmlns:a16="http://schemas.microsoft.com/office/drawing/2014/main" id="{C3BA7BAB-A47F-E0CA-6527-E9F142CE541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54694" y="906475"/>
            <a:ext cx="4985866" cy="1791405"/>
          </a:xfrm>
          <a:prstGeom prst="rect">
            <a:avLst/>
          </a:prstGeom>
          <a:solidFill>
            <a:srgbClr val="FEC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7" name="Obraz 6" descr="Obraz zawierający tekst, zrzut ekranu, niebieskie, Jaskrawoniebieski&#10;&#10;Opis wygenerowany automatycznie">
            <a:extLst>
              <a:ext uri="{FF2B5EF4-FFF2-40B4-BE49-F238E27FC236}">
                <a16:creationId xmlns:a16="http://schemas.microsoft.com/office/drawing/2014/main" id="{5F7A784A-5A14-D6C3-223B-B809FA2D22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418" y="1979637"/>
            <a:ext cx="8711782" cy="435281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3" name="Podtytuł 2">
            <a:extLst>
              <a:ext uri="{FF2B5EF4-FFF2-40B4-BE49-F238E27FC236}">
                <a16:creationId xmlns:a16="http://schemas.microsoft.com/office/drawing/2014/main" id="{BC2F625A-2277-4F6D-95F0-91B1E0486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5466" y="3327954"/>
            <a:ext cx="8064485" cy="1656184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400" b="1" dirty="0">
                <a:solidFill>
                  <a:schemeClr val="bg1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</a:rPr>
              <a:t>Metodyka udzielania dotacji warunkowej w ramach Priorytetu I programu Fundusze Europejskie dla Opolskiego 2021-2027</a:t>
            </a:r>
            <a:endParaRPr lang="pl-PL" sz="2000" dirty="0">
              <a:solidFill>
                <a:schemeClr val="bg1"/>
              </a:solidFill>
            </a:endParaRPr>
          </a:p>
        </p:txBody>
      </p:sp>
      <p:sp>
        <p:nvSpPr>
          <p:cNvPr id="15" name="pole tekstowe 14"/>
          <p:cNvSpPr txBox="1"/>
          <p:nvPr/>
        </p:nvSpPr>
        <p:spPr>
          <a:xfrm>
            <a:off x="4337794" y="5033473"/>
            <a:ext cx="41830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>
                <a:solidFill>
                  <a:schemeClr val="tx2"/>
                </a:solidFill>
              </a:rPr>
              <a:t>Michał </a:t>
            </a:r>
            <a:r>
              <a:rPr lang="pl-PL" b="1" dirty="0" err="1">
                <a:solidFill>
                  <a:schemeClr val="tx2"/>
                </a:solidFill>
              </a:rPr>
              <a:t>Durzyński</a:t>
            </a:r>
            <a:r>
              <a:rPr lang="pl-PL" b="1" dirty="0">
                <a:solidFill>
                  <a:schemeClr val="tx2"/>
                </a:solidFill>
              </a:rPr>
              <a:t> – </a:t>
            </a:r>
            <a:r>
              <a:rPr lang="pl-PL" dirty="0">
                <a:solidFill>
                  <a:schemeClr val="tx2"/>
                </a:solidFill>
              </a:rPr>
              <a:t>Zastępca Dyrektora </a:t>
            </a:r>
          </a:p>
          <a:p>
            <a:r>
              <a:rPr lang="pl-PL" dirty="0">
                <a:solidFill>
                  <a:schemeClr val="tx2"/>
                </a:solidFill>
              </a:rPr>
              <a:t>Opolskiego Centrum Rozwoju Gospodarki</a:t>
            </a:r>
          </a:p>
        </p:txBody>
      </p:sp>
      <p:sp>
        <p:nvSpPr>
          <p:cNvPr id="16" name="pole tekstowe 15"/>
          <p:cNvSpPr txBox="1"/>
          <p:nvPr/>
        </p:nvSpPr>
        <p:spPr>
          <a:xfrm>
            <a:off x="6731023" y="5831525"/>
            <a:ext cx="15295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400" dirty="0">
                <a:solidFill>
                  <a:schemeClr val="tx2"/>
                </a:solidFill>
              </a:rPr>
              <a:t>Opole, 19.06.2024</a:t>
            </a:r>
          </a:p>
        </p:txBody>
      </p:sp>
    </p:spTree>
    <p:extLst>
      <p:ext uri="{BB962C8B-B14F-4D97-AF65-F5344CB8AC3E}">
        <p14:creationId xmlns:p14="http://schemas.microsoft.com/office/powerpoint/2010/main" val="1671839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>
            <a:extLst>
              <a:ext uri="{FF2B5EF4-FFF2-40B4-BE49-F238E27FC236}">
                <a16:creationId xmlns:a16="http://schemas.microsoft.com/office/drawing/2014/main" id="{C3BA7BAB-A47F-E0CA-6527-E9F142CE541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54694" y="906475"/>
            <a:ext cx="4985866" cy="1791405"/>
          </a:xfrm>
          <a:prstGeom prst="rect">
            <a:avLst/>
          </a:prstGeom>
          <a:solidFill>
            <a:srgbClr val="FEC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7" name="Obraz 6" descr="Obraz zawierający tekst, zrzut ekranu, niebieskie, Jaskrawoniebieski&#10;&#10;Opis wygenerowany automatycznie">
            <a:extLst>
              <a:ext uri="{FF2B5EF4-FFF2-40B4-BE49-F238E27FC236}">
                <a16:creationId xmlns:a16="http://schemas.microsoft.com/office/drawing/2014/main" id="{5F7A784A-5A14-D6C3-223B-B809FA2D22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418" y="1979637"/>
            <a:ext cx="8711782" cy="435281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3" name="Podtytuł 2">
            <a:extLst>
              <a:ext uri="{FF2B5EF4-FFF2-40B4-BE49-F238E27FC236}">
                <a16:creationId xmlns:a16="http://schemas.microsoft.com/office/drawing/2014/main" id="{BC2F625A-2277-4F6D-95F0-91B1E0486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3515" y="3423691"/>
            <a:ext cx="8064485" cy="2736304"/>
          </a:xfrm>
        </p:spPr>
        <p:txBody>
          <a:bodyPr>
            <a:normAutofit fontScale="92500"/>
          </a:bodyPr>
          <a:lstStyle/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itchFamily="34" charset="0"/>
                <a:ea typeface="Lato" pitchFamily="34" charset="-122"/>
                <a:cs typeface="Lato" pitchFamily="34" charset="-120"/>
              </a:rPr>
              <a:t>Dotacja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itchFamily="34" charset="0"/>
                <a:ea typeface="Lato" pitchFamily="34" charset="-122"/>
                <a:cs typeface="Lato" pitchFamily="34" charset="-120"/>
              </a:rPr>
              <a:t> </a:t>
            </a:r>
            <a:r>
              <a:rPr kumimoji="0" lang="en-US" sz="32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itchFamily="34" charset="0"/>
                <a:ea typeface="Lato" pitchFamily="34" charset="-122"/>
                <a:cs typeface="Lato" pitchFamily="34" charset="-120"/>
              </a:rPr>
              <a:t>warunkowa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itchFamily="34" charset="0"/>
                <a:ea typeface="Lato" pitchFamily="34" charset="-122"/>
                <a:cs typeface="Lato" pitchFamily="34" charset="-120"/>
              </a:rPr>
              <a:t> to forma </a:t>
            </a:r>
            <a:r>
              <a:rPr kumimoji="0" lang="en-US" sz="32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itchFamily="34" charset="0"/>
                <a:ea typeface="Lato" pitchFamily="34" charset="-122"/>
                <a:cs typeface="Lato" pitchFamily="34" charset="-120"/>
              </a:rPr>
              <a:t>wsparcia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itchFamily="34" charset="0"/>
                <a:ea typeface="Lato" pitchFamily="34" charset="-122"/>
                <a:cs typeface="Lato" pitchFamily="34" charset="-120"/>
              </a:rPr>
              <a:t> </a:t>
            </a:r>
            <a:r>
              <a:rPr kumimoji="0" lang="en-US" sz="32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itchFamily="34" charset="0"/>
                <a:ea typeface="Lato" pitchFamily="34" charset="-122"/>
                <a:cs typeface="Lato" pitchFamily="34" charset="-120"/>
              </a:rPr>
              <a:t>finansowego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itchFamily="34" charset="0"/>
                <a:ea typeface="Lato" pitchFamily="34" charset="-122"/>
                <a:cs typeface="Lato" pitchFamily="34" charset="-120"/>
              </a:rPr>
              <a:t> </a:t>
            </a:r>
            <a:r>
              <a:rPr kumimoji="0" lang="en-US" sz="32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itchFamily="34" charset="0"/>
                <a:ea typeface="Lato" pitchFamily="34" charset="-122"/>
                <a:cs typeface="Lato" pitchFamily="34" charset="-120"/>
              </a:rPr>
              <a:t>łącząca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itchFamily="34" charset="0"/>
                <a:ea typeface="Lato" pitchFamily="34" charset="-122"/>
                <a:cs typeface="Lato" pitchFamily="34" charset="-120"/>
              </a:rPr>
              <a:t> </a:t>
            </a:r>
            <a:r>
              <a:rPr kumimoji="0" lang="en-US" sz="32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itchFamily="34" charset="0"/>
                <a:ea typeface="Lato" pitchFamily="34" charset="-122"/>
                <a:cs typeface="Lato" pitchFamily="34" charset="-120"/>
              </a:rPr>
              <a:t>finansowanie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itchFamily="34" charset="0"/>
                <a:ea typeface="Lato" pitchFamily="34" charset="-122"/>
                <a:cs typeface="Lato" pitchFamily="34" charset="-120"/>
              </a:rPr>
              <a:t> </a:t>
            </a:r>
            <a:r>
              <a:rPr kumimoji="0" lang="en-US" sz="32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itchFamily="34" charset="0"/>
                <a:ea typeface="Lato" pitchFamily="34" charset="-122"/>
                <a:cs typeface="Lato" pitchFamily="34" charset="-120"/>
              </a:rPr>
              <a:t>dotacyjne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itchFamily="34" charset="0"/>
                <a:ea typeface="Lato" pitchFamily="34" charset="-122"/>
                <a:cs typeface="Lato" pitchFamily="34" charset="-120"/>
              </a:rPr>
              <a:t> </a:t>
            </a:r>
            <a:br>
              <a:rPr kumimoji="0" lang="pl-PL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itchFamily="34" charset="0"/>
                <a:ea typeface="Lato" pitchFamily="34" charset="-122"/>
                <a:cs typeface="Lato" pitchFamily="34" charset="-120"/>
              </a:rPr>
            </a:b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itchFamily="34" charset="0"/>
                <a:ea typeface="Lato" pitchFamily="34" charset="-122"/>
                <a:cs typeface="Lato" pitchFamily="34" charset="-120"/>
              </a:rPr>
              <a:t>z </a:t>
            </a:r>
            <a:r>
              <a:rPr kumimoji="0" lang="en-US" sz="32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itchFamily="34" charset="0"/>
                <a:ea typeface="Lato" pitchFamily="34" charset="-122"/>
                <a:cs typeface="Lato" pitchFamily="34" charset="-120"/>
              </a:rPr>
              <a:t>obligatoryjnym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itchFamily="34" charset="0"/>
                <a:ea typeface="Lato" pitchFamily="34" charset="-122"/>
                <a:cs typeface="Lato" pitchFamily="34" charset="-120"/>
              </a:rPr>
              <a:t> </a:t>
            </a:r>
            <a:r>
              <a:rPr kumimoji="0" lang="en-US" sz="32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itchFamily="34" charset="0"/>
                <a:ea typeface="Lato" pitchFamily="34" charset="-122"/>
                <a:cs typeface="Lato" pitchFamily="34" charset="-120"/>
              </a:rPr>
              <a:t>finansowaniem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itchFamily="34" charset="0"/>
                <a:ea typeface="Lato" pitchFamily="34" charset="-122"/>
                <a:cs typeface="Lato" pitchFamily="34" charset="-120"/>
              </a:rPr>
              <a:t> </a:t>
            </a:r>
            <a:r>
              <a:rPr kumimoji="0" lang="en-US" sz="320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itchFamily="34" charset="0"/>
                <a:ea typeface="Lato" pitchFamily="34" charset="-122"/>
                <a:cs typeface="Lato" pitchFamily="34" charset="-120"/>
              </a:rPr>
              <a:t>zwrotnym</a:t>
            </a:r>
            <a:r>
              <a:rPr kumimoji="0" lang="en-US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Lato" pitchFamily="34" charset="0"/>
                <a:ea typeface="Lato" pitchFamily="34" charset="-122"/>
                <a:cs typeface="Lato" pitchFamily="34" charset="-120"/>
              </a:rPr>
              <a:t>. </a:t>
            </a:r>
            <a:endParaRPr kumimoji="0" lang="en-US" sz="32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pl-PL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2800"/>
              </a:lnSpc>
              <a:spcBef>
                <a:spcPts val="0"/>
              </a:spcBef>
            </a:pPr>
            <a:endParaRPr lang="pl-PL" sz="2000" dirty="0"/>
          </a:p>
        </p:txBody>
      </p:sp>
      <p:sp>
        <p:nvSpPr>
          <p:cNvPr id="22" name="Pole tekstowe 17">
            <a:extLst>
              <a:ext uri="{FF2B5EF4-FFF2-40B4-BE49-F238E27FC236}">
                <a16:creationId xmlns:a16="http://schemas.microsoft.com/office/drawing/2014/main" id="{7AC4478F-09C1-2DAF-804D-D7F360700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66198" y="1420986"/>
            <a:ext cx="1828800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Rectangle 29">
            <a:extLst>
              <a:ext uri="{FF2B5EF4-FFF2-40B4-BE49-F238E27FC236}">
                <a16:creationId xmlns:a16="http://schemas.microsoft.com/office/drawing/2014/main" id="{67270718-C23C-2B24-33D0-12AC8E8BBE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0148" y="-201439"/>
            <a:ext cx="10691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27" name="Rectangle 38">
            <a:extLst>
              <a:ext uri="{FF2B5EF4-FFF2-40B4-BE49-F238E27FC236}">
                <a16:creationId xmlns:a16="http://schemas.microsoft.com/office/drawing/2014/main" id="{2433DA37-26C7-EC32-66C0-25103CF48B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0148" y="255761"/>
            <a:ext cx="10691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6477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>
            <a:extLst>
              <a:ext uri="{FF2B5EF4-FFF2-40B4-BE49-F238E27FC236}">
                <a16:creationId xmlns:a16="http://schemas.microsoft.com/office/drawing/2014/main" id="{C3BA7BAB-A47F-E0CA-6527-E9F142CE541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54694" y="906475"/>
            <a:ext cx="4985866" cy="1791405"/>
          </a:xfrm>
          <a:prstGeom prst="rect">
            <a:avLst/>
          </a:prstGeom>
          <a:solidFill>
            <a:srgbClr val="FEC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7" name="Obraz 6" descr="Obraz zawierający tekst, zrzut ekranu, niebieskie, Jaskrawoniebieski&#10;&#10;Opis wygenerowany automatycznie">
            <a:extLst>
              <a:ext uri="{FF2B5EF4-FFF2-40B4-BE49-F238E27FC236}">
                <a16:creationId xmlns:a16="http://schemas.microsoft.com/office/drawing/2014/main" id="{5F7A784A-5A14-D6C3-223B-B809FA2D22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418" y="1979637"/>
            <a:ext cx="8711782" cy="435281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3" name="Podtytuł 2">
            <a:extLst>
              <a:ext uri="{FF2B5EF4-FFF2-40B4-BE49-F238E27FC236}">
                <a16:creationId xmlns:a16="http://schemas.microsoft.com/office/drawing/2014/main" id="{BC2F625A-2277-4F6D-95F0-91B1E0486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434" y="3275780"/>
            <a:ext cx="8496944" cy="3056675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l-PL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Wysokość kwoty dofinansowania podlegającej zwrotowi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pl-PL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2800"/>
              </a:lnSpc>
              <a:spcBef>
                <a:spcPts val="0"/>
              </a:spcBef>
            </a:pPr>
            <a:endParaRPr lang="pl-PL" sz="2000" dirty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5187" y="3636048"/>
            <a:ext cx="5761437" cy="287577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4A742649-ECC5-104C-23E1-0756BCA0535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41450" y="3771041"/>
            <a:ext cx="8280920" cy="2496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896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>
            <a:extLst>
              <a:ext uri="{FF2B5EF4-FFF2-40B4-BE49-F238E27FC236}">
                <a16:creationId xmlns:a16="http://schemas.microsoft.com/office/drawing/2014/main" id="{C3BA7BAB-A47F-E0CA-6527-E9F142CE541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54694" y="906475"/>
            <a:ext cx="4985866" cy="1791405"/>
          </a:xfrm>
          <a:prstGeom prst="rect">
            <a:avLst/>
          </a:prstGeom>
          <a:solidFill>
            <a:srgbClr val="FEC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7" name="Obraz 6" descr="Obraz zawierający tekst, zrzut ekranu, niebieskie, Jaskrawoniebieski&#10;&#10;Opis wygenerowany automatycznie">
            <a:extLst>
              <a:ext uri="{FF2B5EF4-FFF2-40B4-BE49-F238E27FC236}">
                <a16:creationId xmlns:a16="http://schemas.microsoft.com/office/drawing/2014/main" id="{5F7A784A-5A14-D6C3-223B-B809FA2D22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418" y="1979637"/>
            <a:ext cx="8711782" cy="435281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5187" y="3636048"/>
            <a:ext cx="5761437" cy="287577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14648" y="3785920"/>
            <a:ext cx="5767316" cy="292633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17587" y="3788448"/>
            <a:ext cx="5761437" cy="287577"/>
          </a:xfrm>
          <a:prstGeom prst="rect">
            <a:avLst/>
          </a:prstGeom>
        </p:spPr>
      </p:pic>
      <p:sp>
        <p:nvSpPr>
          <p:cNvPr id="16" name="Text 3">
            <a:extLst>
              <a:ext uri="{FF2B5EF4-FFF2-40B4-BE49-F238E27FC236}">
                <a16:creationId xmlns:a16="http://schemas.microsoft.com/office/drawing/2014/main" id="{6106A818-0620-2579-88E6-0779157EA2FA}"/>
              </a:ext>
            </a:extLst>
          </p:cNvPr>
          <p:cNvSpPr/>
          <p:nvPr/>
        </p:nvSpPr>
        <p:spPr>
          <a:xfrm>
            <a:off x="1313459" y="3142893"/>
            <a:ext cx="7920880" cy="64555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624"/>
              </a:lnSpc>
              <a:buNone/>
            </a:pPr>
            <a:r>
              <a:rPr lang="en-US" sz="1750" b="1" dirty="0">
                <a:solidFill>
                  <a:schemeClr val="bg1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Kwota zwrotu części zwrotnej dotacji warunkowej uzależniona jest od poziomu osiągnięcia wskaźnika „R” oraz wybranego terminu spłaty. </a:t>
            </a:r>
            <a:endParaRPr lang="en-US" sz="1750" b="1" dirty="0">
              <a:solidFill>
                <a:schemeClr val="bg1"/>
              </a:solidFill>
            </a:endParaRPr>
          </a:p>
        </p:txBody>
      </p:sp>
      <p:sp>
        <p:nvSpPr>
          <p:cNvPr id="17" name="Text 4">
            <a:extLst>
              <a:ext uri="{FF2B5EF4-FFF2-40B4-BE49-F238E27FC236}">
                <a16:creationId xmlns:a16="http://schemas.microsoft.com/office/drawing/2014/main" id="{CE37BF56-F8FF-32C9-A108-FDDCF56DB344}"/>
              </a:ext>
            </a:extLst>
          </p:cNvPr>
          <p:cNvSpPr/>
          <p:nvPr/>
        </p:nvSpPr>
        <p:spPr>
          <a:xfrm>
            <a:off x="1308059" y="3923625"/>
            <a:ext cx="9433048" cy="33325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624"/>
              </a:lnSpc>
              <a:buNone/>
            </a:pPr>
            <a:r>
              <a:rPr lang="en-US" sz="175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Wskaźnik „R” obliczany jest na podstawie wzoru: </a:t>
            </a:r>
            <a:r>
              <a:rPr lang="en-US" sz="1750" b="1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R = (P/DZ x 100%) – 100%</a:t>
            </a:r>
            <a:r>
              <a:rPr lang="en-US" sz="175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, gdzie </a:t>
            </a:r>
            <a:endParaRPr lang="en-US" sz="1750" dirty="0">
              <a:solidFill>
                <a:srgbClr val="002060"/>
              </a:solidFill>
            </a:endParaRPr>
          </a:p>
        </p:txBody>
      </p:sp>
      <p:sp>
        <p:nvSpPr>
          <p:cNvPr id="18" name="Text 5">
            <a:extLst>
              <a:ext uri="{FF2B5EF4-FFF2-40B4-BE49-F238E27FC236}">
                <a16:creationId xmlns:a16="http://schemas.microsoft.com/office/drawing/2014/main" id="{F2AB26A8-6611-D1F1-74D9-91E118F0F86B}"/>
              </a:ext>
            </a:extLst>
          </p:cNvPr>
          <p:cNvSpPr/>
          <p:nvPr/>
        </p:nvSpPr>
        <p:spPr>
          <a:xfrm>
            <a:off x="1673498" y="4365942"/>
            <a:ext cx="10554414" cy="33325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624"/>
              </a:lnSpc>
              <a:buNone/>
            </a:pPr>
            <a:r>
              <a:rPr lang="en-US" sz="14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R – wskaźnik służący do określenia poziomu zwrotu dotacji warunkowej, </a:t>
            </a:r>
            <a:endParaRPr lang="en-US" sz="1400" dirty="0">
              <a:solidFill>
                <a:srgbClr val="002060"/>
              </a:solidFill>
            </a:endParaRPr>
          </a:p>
        </p:txBody>
      </p:sp>
      <p:sp>
        <p:nvSpPr>
          <p:cNvPr id="19" name="Text 6">
            <a:extLst>
              <a:ext uri="{FF2B5EF4-FFF2-40B4-BE49-F238E27FC236}">
                <a16:creationId xmlns:a16="http://schemas.microsoft.com/office/drawing/2014/main" id="{1CFA2E2E-DE1C-33BD-2C36-B2F585697A17}"/>
              </a:ext>
            </a:extLst>
          </p:cNvPr>
          <p:cNvSpPr/>
          <p:nvPr/>
        </p:nvSpPr>
        <p:spPr>
          <a:xfrm>
            <a:off x="1672421" y="4767781"/>
            <a:ext cx="7849949" cy="9997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ts val="2624"/>
              </a:lnSpc>
              <a:buNone/>
            </a:pPr>
            <a:r>
              <a:rPr lang="en-US" sz="14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P – suma przychodów wygenerowanych w wyniku wdrożenia prac B+R obejmująca całkowity okres referencyjny (między zakończeniem okresu realizacji projektu określonym w umowie o dofinansowanie, a upływem 2 lat od dnia tego zakończenia), </a:t>
            </a:r>
            <a:endParaRPr lang="en-US" sz="1400" dirty="0">
              <a:solidFill>
                <a:srgbClr val="002060"/>
              </a:solidFill>
            </a:endParaRPr>
          </a:p>
        </p:txBody>
      </p:sp>
      <p:sp>
        <p:nvSpPr>
          <p:cNvPr id="20" name="Text 7">
            <a:extLst>
              <a:ext uri="{FF2B5EF4-FFF2-40B4-BE49-F238E27FC236}">
                <a16:creationId xmlns:a16="http://schemas.microsoft.com/office/drawing/2014/main" id="{B95A6293-C4C2-A76B-B118-DEA408A8A88F}"/>
              </a:ext>
            </a:extLst>
          </p:cNvPr>
          <p:cNvSpPr/>
          <p:nvPr/>
        </p:nvSpPr>
        <p:spPr>
          <a:xfrm>
            <a:off x="1672421" y="5836132"/>
            <a:ext cx="10554414" cy="333256"/>
          </a:xfrm>
          <a:prstGeom prst="rect">
            <a:avLst/>
          </a:prstGeom>
          <a:noFill/>
          <a:ln/>
        </p:spPr>
        <p:txBody>
          <a:bodyPr wrap="none" rtlCol="0" anchor="t"/>
          <a:lstStyle/>
          <a:p>
            <a:pPr marL="0" indent="0">
              <a:lnSpc>
                <a:spcPts val="2624"/>
              </a:lnSpc>
              <a:buNone/>
            </a:pPr>
            <a:r>
              <a:rPr lang="en-US" sz="14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DZ – wartość zwrotnej części dotacji warunkowej.</a:t>
            </a:r>
            <a:endParaRPr lang="en-US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013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>
            <a:extLst>
              <a:ext uri="{FF2B5EF4-FFF2-40B4-BE49-F238E27FC236}">
                <a16:creationId xmlns:a16="http://schemas.microsoft.com/office/drawing/2014/main" id="{C3BA7BAB-A47F-E0CA-6527-E9F142CE541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54694" y="906475"/>
            <a:ext cx="4985866" cy="1791405"/>
          </a:xfrm>
          <a:prstGeom prst="rect">
            <a:avLst/>
          </a:prstGeom>
          <a:solidFill>
            <a:srgbClr val="FEC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7" name="Obraz 6" descr="Obraz zawierający tekst, zrzut ekranu, niebieskie, Jaskrawoniebieski&#10;&#10;Opis wygenerowany automatycznie">
            <a:extLst>
              <a:ext uri="{FF2B5EF4-FFF2-40B4-BE49-F238E27FC236}">
                <a16:creationId xmlns:a16="http://schemas.microsoft.com/office/drawing/2014/main" id="{5F7A784A-5A14-D6C3-223B-B809FA2D22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418" y="1979637"/>
            <a:ext cx="8711782" cy="435281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5187" y="3636048"/>
            <a:ext cx="5761437" cy="287577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14648" y="3785920"/>
            <a:ext cx="5767316" cy="292633"/>
          </a:xfrm>
          <a:prstGeom prst="rect">
            <a:avLst/>
          </a:prstGeom>
        </p:spPr>
      </p:pic>
      <p:grpSp>
        <p:nvGrpSpPr>
          <p:cNvPr id="22" name="Grupa 21">
            <a:extLst>
              <a:ext uri="{FF2B5EF4-FFF2-40B4-BE49-F238E27FC236}">
                <a16:creationId xmlns:a16="http://schemas.microsoft.com/office/drawing/2014/main" id="{0095AB82-59C8-0801-868C-C7C85F62236A}"/>
              </a:ext>
            </a:extLst>
          </p:cNvPr>
          <p:cNvGrpSpPr/>
          <p:nvPr/>
        </p:nvGrpSpPr>
        <p:grpSpPr>
          <a:xfrm>
            <a:off x="2365958" y="3203773"/>
            <a:ext cx="6264695" cy="2880319"/>
            <a:chOff x="2037993" y="1758434"/>
            <a:chExt cx="10554414" cy="5268158"/>
          </a:xfrm>
        </p:grpSpPr>
        <p:sp>
          <p:nvSpPr>
            <p:cNvPr id="23" name="Shape 2">
              <a:extLst>
                <a:ext uri="{FF2B5EF4-FFF2-40B4-BE49-F238E27FC236}">
                  <a16:creationId xmlns:a16="http://schemas.microsoft.com/office/drawing/2014/main" id="{72F1CAE9-F510-5A91-A1C2-DEEBA640B8B4}"/>
                </a:ext>
              </a:extLst>
            </p:cNvPr>
            <p:cNvSpPr/>
            <p:nvPr/>
          </p:nvSpPr>
          <p:spPr>
            <a:xfrm>
              <a:off x="2037993" y="1758434"/>
              <a:ext cx="10554414" cy="5268158"/>
            </a:xfrm>
            <a:prstGeom prst="roundRect">
              <a:avLst>
                <a:gd name="adj" fmla="val 1898"/>
              </a:avLst>
            </a:prstGeom>
            <a:noFill/>
            <a:ln w="7620">
              <a:solidFill>
                <a:srgbClr val="000000">
                  <a:alpha val="8000"/>
                </a:srgbClr>
              </a:solidFill>
              <a:prstDash val="solid"/>
            </a:ln>
          </p:spPr>
        </p:sp>
        <p:sp>
          <p:nvSpPr>
            <p:cNvPr id="24" name="Shape 3">
              <a:extLst>
                <a:ext uri="{FF2B5EF4-FFF2-40B4-BE49-F238E27FC236}">
                  <a16:creationId xmlns:a16="http://schemas.microsoft.com/office/drawing/2014/main" id="{91BB15A9-8A5D-82E1-B956-BEE7849E0473}"/>
                </a:ext>
              </a:extLst>
            </p:cNvPr>
            <p:cNvSpPr/>
            <p:nvPr/>
          </p:nvSpPr>
          <p:spPr>
            <a:xfrm>
              <a:off x="2045613" y="1766054"/>
              <a:ext cx="10539174" cy="948214"/>
            </a:xfrm>
            <a:prstGeom prst="rect">
              <a:avLst/>
            </a:prstGeom>
            <a:solidFill>
              <a:srgbClr val="FFFFFF">
                <a:alpha val="4000"/>
              </a:srgbClr>
            </a:solidFill>
            <a:ln/>
          </p:spPr>
        </p:sp>
        <p:sp>
          <p:nvSpPr>
            <p:cNvPr id="25" name="Text 4">
              <a:extLst>
                <a:ext uri="{FF2B5EF4-FFF2-40B4-BE49-F238E27FC236}">
                  <a16:creationId xmlns:a16="http://schemas.microsoft.com/office/drawing/2014/main" id="{0A1725ED-AF18-A98E-C5BB-9D731BDBBF8F}"/>
                </a:ext>
              </a:extLst>
            </p:cNvPr>
            <p:cNvSpPr/>
            <p:nvPr/>
          </p:nvSpPr>
          <p:spPr>
            <a:xfrm>
              <a:off x="2267783" y="1906905"/>
              <a:ext cx="4821436" cy="333256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defTabSz="914400" eaLnBrk="1" fontAlgn="auto" latinLnBrk="0" hangingPunct="1">
                <a:lnSpc>
                  <a:spcPts val="2624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5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Lato" pitchFamily="34" charset="0"/>
                  <a:ea typeface="Lato" pitchFamily="34" charset="-122"/>
                  <a:cs typeface="Lato" pitchFamily="34" charset="-120"/>
                </a:rPr>
                <a:t>Wartość wskaźnika „R”</a:t>
              </a:r>
              <a:endParaRPr kumimoji="0" lang="en-US" sz="175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Text 5">
              <a:extLst>
                <a:ext uri="{FF2B5EF4-FFF2-40B4-BE49-F238E27FC236}">
                  <a16:creationId xmlns:a16="http://schemas.microsoft.com/office/drawing/2014/main" id="{9B77719C-2C8B-8D42-EB16-BDD74A52AB6A}"/>
                </a:ext>
              </a:extLst>
            </p:cNvPr>
            <p:cNvSpPr/>
            <p:nvPr/>
          </p:nvSpPr>
          <p:spPr>
            <a:xfrm>
              <a:off x="7541181" y="1906905"/>
              <a:ext cx="4821436" cy="666512"/>
            </a:xfrm>
            <a:prstGeom prst="rect">
              <a:avLst/>
            </a:prstGeom>
            <a:noFill/>
            <a:ln/>
          </p:spPr>
          <p:txBody>
            <a:bodyPr wrap="square" rtlCol="0" anchor="t"/>
            <a:lstStyle/>
            <a:p>
              <a:pPr marL="0" marR="0" lvl="0" indent="0" defTabSz="914400" eaLnBrk="1" fontAlgn="auto" latinLnBrk="0" hangingPunct="1">
                <a:lnSpc>
                  <a:spcPts val="2624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50" b="0" i="0" u="none" strike="noStrike" kern="0" cap="none" spc="0" normalizeH="0" baseline="0" noProof="0" dirty="0" err="1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Lato" pitchFamily="34" charset="0"/>
                  <a:ea typeface="Lato" pitchFamily="34" charset="-122"/>
                  <a:cs typeface="Lato" pitchFamily="34" charset="-120"/>
                </a:rPr>
                <a:t>Procent</a:t>
              </a:r>
              <a:r>
                <a:rPr kumimoji="0" lang="en-US" sz="175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Lato" pitchFamily="34" charset="0"/>
                  <a:ea typeface="Lato" pitchFamily="34" charset="-122"/>
                  <a:cs typeface="Lato" pitchFamily="34" charset="-120"/>
                </a:rPr>
                <a:t> </a:t>
              </a:r>
              <a:r>
                <a:rPr kumimoji="0" lang="en-US" sz="1750" b="0" i="0" u="none" strike="noStrike" kern="0" cap="none" spc="0" normalizeH="0" baseline="0" noProof="0" dirty="0" err="1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Lato" pitchFamily="34" charset="0"/>
                  <a:ea typeface="Lato" pitchFamily="34" charset="-122"/>
                  <a:cs typeface="Lato" pitchFamily="34" charset="-120"/>
                </a:rPr>
                <a:t>zwrotu</a:t>
              </a:r>
              <a:r>
                <a:rPr kumimoji="0" lang="pl-PL" sz="175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Lato" pitchFamily="34" charset="0"/>
                  <a:ea typeface="Lato" pitchFamily="34" charset="-122"/>
                  <a:cs typeface="Lato" pitchFamily="34" charset="-120"/>
                </a:rPr>
                <a:t> dotacji</a:t>
              </a:r>
              <a:endParaRPr kumimoji="0" lang="en-US" sz="175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Shape 6">
              <a:extLst>
                <a:ext uri="{FF2B5EF4-FFF2-40B4-BE49-F238E27FC236}">
                  <a16:creationId xmlns:a16="http://schemas.microsoft.com/office/drawing/2014/main" id="{C1165604-F5EE-C639-661E-F68FB4137332}"/>
                </a:ext>
              </a:extLst>
            </p:cNvPr>
            <p:cNvSpPr/>
            <p:nvPr/>
          </p:nvSpPr>
          <p:spPr>
            <a:xfrm>
              <a:off x="2045613" y="2714268"/>
              <a:ext cx="10539174" cy="614958"/>
            </a:xfrm>
            <a:prstGeom prst="rect">
              <a:avLst/>
            </a:prstGeom>
            <a:solidFill>
              <a:srgbClr val="000000">
                <a:alpha val="4000"/>
              </a:srgbClr>
            </a:solidFill>
            <a:ln/>
          </p:spPr>
        </p:sp>
        <p:sp>
          <p:nvSpPr>
            <p:cNvPr id="28" name="Text 7">
              <a:extLst>
                <a:ext uri="{FF2B5EF4-FFF2-40B4-BE49-F238E27FC236}">
                  <a16:creationId xmlns:a16="http://schemas.microsoft.com/office/drawing/2014/main" id="{03F53560-D2F3-E8C5-35B1-10B651C0839F}"/>
                </a:ext>
              </a:extLst>
            </p:cNvPr>
            <p:cNvSpPr/>
            <p:nvPr/>
          </p:nvSpPr>
          <p:spPr>
            <a:xfrm>
              <a:off x="2267783" y="2855119"/>
              <a:ext cx="4821436" cy="333256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defTabSz="914400" eaLnBrk="1" fontAlgn="auto" latinLnBrk="0" hangingPunct="1">
                <a:lnSpc>
                  <a:spcPts val="2624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5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Lato" pitchFamily="34" charset="0"/>
                  <a:ea typeface="Lato" pitchFamily="34" charset="-122"/>
                  <a:cs typeface="Lato" pitchFamily="34" charset="-120"/>
                </a:rPr>
                <a:t>˂ 10%</a:t>
              </a:r>
              <a:endParaRPr kumimoji="0" lang="en-US" sz="175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Text 8">
              <a:extLst>
                <a:ext uri="{FF2B5EF4-FFF2-40B4-BE49-F238E27FC236}">
                  <a16:creationId xmlns:a16="http://schemas.microsoft.com/office/drawing/2014/main" id="{85697C21-D685-BCC5-0326-C65C8C675447}"/>
                </a:ext>
              </a:extLst>
            </p:cNvPr>
            <p:cNvSpPr/>
            <p:nvPr/>
          </p:nvSpPr>
          <p:spPr>
            <a:xfrm>
              <a:off x="7541181" y="2855119"/>
              <a:ext cx="4821436" cy="333256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defTabSz="914400" eaLnBrk="1" fontAlgn="auto" latinLnBrk="0" hangingPunct="1">
                <a:lnSpc>
                  <a:spcPts val="2624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5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Lato" pitchFamily="34" charset="0"/>
                  <a:ea typeface="Lato" pitchFamily="34" charset="-122"/>
                  <a:cs typeface="Lato" pitchFamily="34" charset="-120"/>
                </a:rPr>
                <a:t>5%</a:t>
              </a:r>
              <a:endParaRPr kumimoji="0" lang="en-US" sz="175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Shape 9">
              <a:extLst>
                <a:ext uri="{FF2B5EF4-FFF2-40B4-BE49-F238E27FC236}">
                  <a16:creationId xmlns:a16="http://schemas.microsoft.com/office/drawing/2014/main" id="{A044A4E7-1793-BBFA-D853-0475ACEFD8FC}"/>
                </a:ext>
              </a:extLst>
            </p:cNvPr>
            <p:cNvSpPr/>
            <p:nvPr/>
          </p:nvSpPr>
          <p:spPr>
            <a:xfrm>
              <a:off x="2045613" y="3329226"/>
              <a:ext cx="10539174" cy="614958"/>
            </a:xfrm>
            <a:prstGeom prst="rect">
              <a:avLst/>
            </a:prstGeom>
            <a:solidFill>
              <a:srgbClr val="FFFFFF">
                <a:alpha val="4000"/>
              </a:srgbClr>
            </a:solidFill>
            <a:ln/>
          </p:spPr>
        </p:sp>
        <p:sp>
          <p:nvSpPr>
            <p:cNvPr id="31" name="Text 10">
              <a:extLst>
                <a:ext uri="{FF2B5EF4-FFF2-40B4-BE49-F238E27FC236}">
                  <a16:creationId xmlns:a16="http://schemas.microsoft.com/office/drawing/2014/main" id="{D6B7BA3E-797F-19B9-8DD7-5C8EAC2FD779}"/>
                </a:ext>
              </a:extLst>
            </p:cNvPr>
            <p:cNvSpPr/>
            <p:nvPr/>
          </p:nvSpPr>
          <p:spPr>
            <a:xfrm>
              <a:off x="2267783" y="3470077"/>
              <a:ext cx="4821436" cy="333256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defTabSz="914400" eaLnBrk="1" fontAlgn="auto" latinLnBrk="0" hangingPunct="1">
                <a:lnSpc>
                  <a:spcPts val="2624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5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Lato" pitchFamily="34" charset="0"/>
                  <a:ea typeface="Lato" pitchFamily="34" charset="-122"/>
                  <a:cs typeface="Lato" pitchFamily="34" charset="-120"/>
                </a:rPr>
                <a:t>≤ 10% ˂ 30%</a:t>
              </a:r>
              <a:endParaRPr kumimoji="0" lang="en-US" sz="175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Text 11">
              <a:extLst>
                <a:ext uri="{FF2B5EF4-FFF2-40B4-BE49-F238E27FC236}">
                  <a16:creationId xmlns:a16="http://schemas.microsoft.com/office/drawing/2014/main" id="{019B645D-D8B0-7DEC-D513-30B94DFFD703}"/>
                </a:ext>
              </a:extLst>
            </p:cNvPr>
            <p:cNvSpPr/>
            <p:nvPr/>
          </p:nvSpPr>
          <p:spPr>
            <a:xfrm>
              <a:off x="7541181" y="3470077"/>
              <a:ext cx="4821436" cy="333256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defTabSz="914400" eaLnBrk="1" fontAlgn="auto" latinLnBrk="0" hangingPunct="1">
                <a:lnSpc>
                  <a:spcPts val="2624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5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Lato" pitchFamily="34" charset="0"/>
                  <a:ea typeface="Lato" pitchFamily="34" charset="-122"/>
                  <a:cs typeface="Lato" pitchFamily="34" charset="-120"/>
                </a:rPr>
                <a:t>10 %</a:t>
              </a:r>
              <a:endParaRPr kumimoji="0" lang="en-US" sz="175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Shape 12">
              <a:extLst>
                <a:ext uri="{FF2B5EF4-FFF2-40B4-BE49-F238E27FC236}">
                  <a16:creationId xmlns:a16="http://schemas.microsoft.com/office/drawing/2014/main" id="{B64DFF9E-B7A4-9C15-9401-3D5C251911DE}"/>
                </a:ext>
              </a:extLst>
            </p:cNvPr>
            <p:cNvSpPr/>
            <p:nvPr/>
          </p:nvSpPr>
          <p:spPr>
            <a:xfrm>
              <a:off x="2045613" y="3944183"/>
              <a:ext cx="10539174" cy="614958"/>
            </a:xfrm>
            <a:prstGeom prst="rect">
              <a:avLst/>
            </a:prstGeom>
            <a:solidFill>
              <a:srgbClr val="000000">
                <a:alpha val="4000"/>
              </a:srgbClr>
            </a:solidFill>
            <a:ln/>
          </p:spPr>
        </p:sp>
        <p:sp>
          <p:nvSpPr>
            <p:cNvPr id="34" name="Text 13">
              <a:extLst>
                <a:ext uri="{FF2B5EF4-FFF2-40B4-BE49-F238E27FC236}">
                  <a16:creationId xmlns:a16="http://schemas.microsoft.com/office/drawing/2014/main" id="{2A023F7F-D8CF-886E-E11E-6F315185554A}"/>
                </a:ext>
              </a:extLst>
            </p:cNvPr>
            <p:cNvSpPr/>
            <p:nvPr/>
          </p:nvSpPr>
          <p:spPr>
            <a:xfrm>
              <a:off x="2267783" y="4085034"/>
              <a:ext cx="4821436" cy="333256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defTabSz="914400" eaLnBrk="1" fontAlgn="auto" latinLnBrk="0" hangingPunct="1">
                <a:lnSpc>
                  <a:spcPts val="2624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5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Lato" pitchFamily="34" charset="0"/>
                  <a:ea typeface="Lato" pitchFamily="34" charset="-122"/>
                  <a:cs typeface="Lato" pitchFamily="34" charset="-120"/>
                </a:rPr>
                <a:t>≤ 30 % ˂ 50 %</a:t>
              </a:r>
              <a:endParaRPr kumimoji="0" lang="en-US" sz="175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Text 14">
              <a:extLst>
                <a:ext uri="{FF2B5EF4-FFF2-40B4-BE49-F238E27FC236}">
                  <a16:creationId xmlns:a16="http://schemas.microsoft.com/office/drawing/2014/main" id="{5C16350B-C076-EC32-1F20-605F81110E16}"/>
                </a:ext>
              </a:extLst>
            </p:cNvPr>
            <p:cNvSpPr/>
            <p:nvPr/>
          </p:nvSpPr>
          <p:spPr>
            <a:xfrm>
              <a:off x="7541181" y="4085034"/>
              <a:ext cx="4821436" cy="333256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defTabSz="914400" eaLnBrk="1" fontAlgn="auto" latinLnBrk="0" hangingPunct="1">
                <a:lnSpc>
                  <a:spcPts val="2624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5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Lato" pitchFamily="34" charset="0"/>
                  <a:ea typeface="Lato" pitchFamily="34" charset="-122"/>
                  <a:cs typeface="Lato" pitchFamily="34" charset="-120"/>
                </a:rPr>
                <a:t>20%</a:t>
              </a:r>
              <a:endParaRPr kumimoji="0" lang="en-US" sz="175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Shape 15">
              <a:extLst>
                <a:ext uri="{FF2B5EF4-FFF2-40B4-BE49-F238E27FC236}">
                  <a16:creationId xmlns:a16="http://schemas.microsoft.com/office/drawing/2014/main" id="{F648F6BA-B264-9095-FA2E-96D148D0D146}"/>
                </a:ext>
              </a:extLst>
            </p:cNvPr>
            <p:cNvSpPr/>
            <p:nvPr/>
          </p:nvSpPr>
          <p:spPr>
            <a:xfrm>
              <a:off x="2045613" y="4559141"/>
              <a:ext cx="10539174" cy="614958"/>
            </a:xfrm>
            <a:prstGeom prst="rect">
              <a:avLst/>
            </a:prstGeom>
            <a:solidFill>
              <a:srgbClr val="FFFFFF">
                <a:alpha val="4000"/>
              </a:srgbClr>
            </a:solidFill>
            <a:ln/>
          </p:spPr>
        </p:sp>
        <p:sp>
          <p:nvSpPr>
            <p:cNvPr id="37" name="Text 16">
              <a:extLst>
                <a:ext uri="{FF2B5EF4-FFF2-40B4-BE49-F238E27FC236}">
                  <a16:creationId xmlns:a16="http://schemas.microsoft.com/office/drawing/2014/main" id="{67CA4E1D-4444-9802-5FAA-0368AEDC12E6}"/>
                </a:ext>
              </a:extLst>
            </p:cNvPr>
            <p:cNvSpPr/>
            <p:nvPr/>
          </p:nvSpPr>
          <p:spPr>
            <a:xfrm>
              <a:off x="2267783" y="4699992"/>
              <a:ext cx="4821436" cy="333256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defTabSz="914400" eaLnBrk="1" fontAlgn="auto" latinLnBrk="0" hangingPunct="1">
                <a:lnSpc>
                  <a:spcPts val="2624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5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Lato" pitchFamily="34" charset="0"/>
                  <a:ea typeface="Lato" pitchFamily="34" charset="-122"/>
                  <a:cs typeface="Lato" pitchFamily="34" charset="-120"/>
                </a:rPr>
                <a:t>≤ 50% ˂ 70%</a:t>
              </a:r>
              <a:endParaRPr kumimoji="0" lang="en-US" sz="175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sp>
          <p:nvSpPr>
            <p:cNvPr id="38" name="Text 17">
              <a:extLst>
                <a:ext uri="{FF2B5EF4-FFF2-40B4-BE49-F238E27FC236}">
                  <a16:creationId xmlns:a16="http://schemas.microsoft.com/office/drawing/2014/main" id="{1A850A1E-6420-772C-BE54-683B039563D8}"/>
                </a:ext>
              </a:extLst>
            </p:cNvPr>
            <p:cNvSpPr/>
            <p:nvPr/>
          </p:nvSpPr>
          <p:spPr>
            <a:xfrm>
              <a:off x="7541181" y="4699992"/>
              <a:ext cx="4821436" cy="333256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defTabSz="914400" eaLnBrk="1" fontAlgn="auto" latinLnBrk="0" hangingPunct="1">
                <a:lnSpc>
                  <a:spcPts val="2624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5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Lato" pitchFamily="34" charset="0"/>
                  <a:ea typeface="Lato" pitchFamily="34" charset="-122"/>
                  <a:cs typeface="Lato" pitchFamily="34" charset="-120"/>
                </a:rPr>
                <a:t>30%</a:t>
              </a:r>
              <a:endParaRPr kumimoji="0" lang="en-US" sz="175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Shape 18">
              <a:extLst>
                <a:ext uri="{FF2B5EF4-FFF2-40B4-BE49-F238E27FC236}">
                  <a16:creationId xmlns:a16="http://schemas.microsoft.com/office/drawing/2014/main" id="{4514B682-85CA-48F2-E0D3-4B41373BAD26}"/>
                </a:ext>
              </a:extLst>
            </p:cNvPr>
            <p:cNvSpPr/>
            <p:nvPr/>
          </p:nvSpPr>
          <p:spPr>
            <a:xfrm>
              <a:off x="2045613" y="5174099"/>
              <a:ext cx="10539174" cy="614958"/>
            </a:xfrm>
            <a:prstGeom prst="rect">
              <a:avLst/>
            </a:prstGeom>
            <a:solidFill>
              <a:srgbClr val="000000">
                <a:alpha val="4000"/>
              </a:srgbClr>
            </a:solidFill>
            <a:ln/>
          </p:spPr>
        </p:sp>
        <p:sp>
          <p:nvSpPr>
            <p:cNvPr id="40" name="Text 19">
              <a:extLst>
                <a:ext uri="{FF2B5EF4-FFF2-40B4-BE49-F238E27FC236}">
                  <a16:creationId xmlns:a16="http://schemas.microsoft.com/office/drawing/2014/main" id="{66D2D629-C197-3C3A-ABCE-B31CECF9D29D}"/>
                </a:ext>
              </a:extLst>
            </p:cNvPr>
            <p:cNvSpPr/>
            <p:nvPr/>
          </p:nvSpPr>
          <p:spPr>
            <a:xfrm>
              <a:off x="2267783" y="5314950"/>
              <a:ext cx="4821436" cy="333256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defTabSz="914400" eaLnBrk="1" fontAlgn="auto" latinLnBrk="0" hangingPunct="1">
                <a:lnSpc>
                  <a:spcPts val="2624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5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Lato" pitchFamily="34" charset="0"/>
                  <a:ea typeface="Lato" pitchFamily="34" charset="-122"/>
                  <a:cs typeface="Lato" pitchFamily="34" charset="-120"/>
                </a:rPr>
                <a:t>≤ 70% ˂ 90 %</a:t>
              </a:r>
              <a:endParaRPr kumimoji="0" lang="en-US" sz="175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sp>
          <p:nvSpPr>
            <p:cNvPr id="41" name="Text 20">
              <a:extLst>
                <a:ext uri="{FF2B5EF4-FFF2-40B4-BE49-F238E27FC236}">
                  <a16:creationId xmlns:a16="http://schemas.microsoft.com/office/drawing/2014/main" id="{E28A243F-D5D2-8CAE-45AC-2BA1AD6C2B3F}"/>
                </a:ext>
              </a:extLst>
            </p:cNvPr>
            <p:cNvSpPr/>
            <p:nvPr/>
          </p:nvSpPr>
          <p:spPr>
            <a:xfrm>
              <a:off x="7541181" y="5314950"/>
              <a:ext cx="4821436" cy="333256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defTabSz="914400" eaLnBrk="1" fontAlgn="auto" latinLnBrk="0" hangingPunct="1">
                <a:lnSpc>
                  <a:spcPts val="2624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5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Lato" pitchFamily="34" charset="0"/>
                  <a:ea typeface="Lato" pitchFamily="34" charset="-122"/>
                  <a:cs typeface="Lato" pitchFamily="34" charset="-120"/>
                </a:rPr>
                <a:t>40 %</a:t>
              </a:r>
              <a:endParaRPr kumimoji="0" lang="en-US" sz="175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sp>
          <p:nvSpPr>
            <p:cNvPr id="42" name="Shape 21">
              <a:extLst>
                <a:ext uri="{FF2B5EF4-FFF2-40B4-BE49-F238E27FC236}">
                  <a16:creationId xmlns:a16="http://schemas.microsoft.com/office/drawing/2014/main" id="{637433AC-2116-46C9-C50B-3F2CAF99B02C}"/>
                </a:ext>
              </a:extLst>
            </p:cNvPr>
            <p:cNvSpPr/>
            <p:nvPr/>
          </p:nvSpPr>
          <p:spPr>
            <a:xfrm>
              <a:off x="2045613" y="5789057"/>
              <a:ext cx="10539174" cy="614958"/>
            </a:xfrm>
            <a:prstGeom prst="rect">
              <a:avLst/>
            </a:prstGeom>
            <a:solidFill>
              <a:srgbClr val="FFFFFF">
                <a:alpha val="4000"/>
              </a:srgbClr>
            </a:solidFill>
            <a:ln/>
          </p:spPr>
        </p:sp>
        <p:sp>
          <p:nvSpPr>
            <p:cNvPr id="43" name="Text 22">
              <a:extLst>
                <a:ext uri="{FF2B5EF4-FFF2-40B4-BE49-F238E27FC236}">
                  <a16:creationId xmlns:a16="http://schemas.microsoft.com/office/drawing/2014/main" id="{394A6342-A766-EC49-F1DE-C9E815DBAE60}"/>
                </a:ext>
              </a:extLst>
            </p:cNvPr>
            <p:cNvSpPr/>
            <p:nvPr/>
          </p:nvSpPr>
          <p:spPr>
            <a:xfrm>
              <a:off x="2267783" y="5929908"/>
              <a:ext cx="4821436" cy="333256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defTabSz="914400" eaLnBrk="1" fontAlgn="auto" latinLnBrk="0" hangingPunct="1">
                <a:lnSpc>
                  <a:spcPts val="2624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5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Lato" pitchFamily="34" charset="0"/>
                  <a:ea typeface="Lato" pitchFamily="34" charset="-122"/>
                  <a:cs typeface="Lato" pitchFamily="34" charset="-120"/>
                </a:rPr>
                <a:t>≤ 90% ˂ 100 %</a:t>
              </a:r>
              <a:endParaRPr kumimoji="0" lang="en-US" sz="175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Text 23">
              <a:extLst>
                <a:ext uri="{FF2B5EF4-FFF2-40B4-BE49-F238E27FC236}">
                  <a16:creationId xmlns:a16="http://schemas.microsoft.com/office/drawing/2014/main" id="{A56D9899-F40B-532F-DA24-DC0A13458DB2}"/>
                </a:ext>
              </a:extLst>
            </p:cNvPr>
            <p:cNvSpPr/>
            <p:nvPr/>
          </p:nvSpPr>
          <p:spPr>
            <a:xfrm>
              <a:off x="7541181" y="5929908"/>
              <a:ext cx="4821436" cy="333256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defTabSz="914400" eaLnBrk="1" fontAlgn="auto" latinLnBrk="0" hangingPunct="1">
                <a:lnSpc>
                  <a:spcPts val="2624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5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Lato" pitchFamily="34" charset="0"/>
                  <a:ea typeface="Lato" pitchFamily="34" charset="-122"/>
                  <a:cs typeface="Lato" pitchFamily="34" charset="-120"/>
                </a:rPr>
                <a:t>50%</a:t>
              </a:r>
              <a:endParaRPr kumimoji="0" lang="en-US" sz="175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sp>
          <p:nvSpPr>
            <p:cNvPr id="45" name="Shape 24">
              <a:extLst>
                <a:ext uri="{FF2B5EF4-FFF2-40B4-BE49-F238E27FC236}">
                  <a16:creationId xmlns:a16="http://schemas.microsoft.com/office/drawing/2014/main" id="{15FDB9FB-830D-C454-1276-6797605C9EE5}"/>
                </a:ext>
              </a:extLst>
            </p:cNvPr>
            <p:cNvSpPr/>
            <p:nvPr/>
          </p:nvSpPr>
          <p:spPr>
            <a:xfrm>
              <a:off x="2045613" y="6404015"/>
              <a:ext cx="10539174" cy="614958"/>
            </a:xfrm>
            <a:prstGeom prst="rect">
              <a:avLst/>
            </a:prstGeom>
            <a:solidFill>
              <a:srgbClr val="000000">
                <a:alpha val="4000"/>
              </a:srgbClr>
            </a:solidFill>
            <a:ln/>
          </p:spPr>
        </p:sp>
        <p:sp>
          <p:nvSpPr>
            <p:cNvPr id="46" name="Text 25">
              <a:extLst>
                <a:ext uri="{FF2B5EF4-FFF2-40B4-BE49-F238E27FC236}">
                  <a16:creationId xmlns:a16="http://schemas.microsoft.com/office/drawing/2014/main" id="{FE7B3EC5-A73A-799C-CB8F-E468FB6EE17A}"/>
                </a:ext>
              </a:extLst>
            </p:cNvPr>
            <p:cNvSpPr/>
            <p:nvPr/>
          </p:nvSpPr>
          <p:spPr>
            <a:xfrm>
              <a:off x="2267783" y="6544866"/>
              <a:ext cx="4821436" cy="333256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defTabSz="914400" eaLnBrk="1" fontAlgn="auto" latinLnBrk="0" hangingPunct="1">
                <a:lnSpc>
                  <a:spcPts val="2624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5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Lato" pitchFamily="34" charset="0"/>
                  <a:ea typeface="Lato" pitchFamily="34" charset="-122"/>
                  <a:cs typeface="Lato" pitchFamily="34" charset="-120"/>
                </a:rPr>
                <a:t>≤ 100%</a:t>
              </a:r>
              <a:endParaRPr kumimoji="0" lang="en-US" sz="175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  <p:sp>
          <p:nvSpPr>
            <p:cNvPr id="47" name="Text 26">
              <a:extLst>
                <a:ext uri="{FF2B5EF4-FFF2-40B4-BE49-F238E27FC236}">
                  <a16:creationId xmlns:a16="http://schemas.microsoft.com/office/drawing/2014/main" id="{BD061A94-D3FC-D085-EE40-D58484335C82}"/>
                </a:ext>
              </a:extLst>
            </p:cNvPr>
            <p:cNvSpPr/>
            <p:nvPr/>
          </p:nvSpPr>
          <p:spPr>
            <a:xfrm>
              <a:off x="7541181" y="6544866"/>
              <a:ext cx="4821436" cy="333256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defTabSz="914400" eaLnBrk="1" fontAlgn="auto" latinLnBrk="0" hangingPunct="1">
                <a:lnSpc>
                  <a:spcPts val="2624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750" b="0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Lato" pitchFamily="34" charset="0"/>
                  <a:ea typeface="Lato" pitchFamily="34" charset="-122"/>
                  <a:cs typeface="Lato" pitchFamily="34" charset="-120"/>
                </a:rPr>
                <a:t>100 %</a:t>
              </a:r>
              <a:endParaRPr kumimoji="0" lang="en-US" sz="175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7386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>
            <a:extLst>
              <a:ext uri="{FF2B5EF4-FFF2-40B4-BE49-F238E27FC236}">
                <a16:creationId xmlns:a16="http://schemas.microsoft.com/office/drawing/2014/main" id="{C3BA7BAB-A47F-E0CA-6527-E9F142CE541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54694" y="906475"/>
            <a:ext cx="4985866" cy="1791405"/>
          </a:xfrm>
          <a:prstGeom prst="rect">
            <a:avLst/>
          </a:prstGeom>
          <a:solidFill>
            <a:srgbClr val="FEC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7" name="Obraz 6" descr="Obraz zawierający tekst, zrzut ekranu, niebieskie, Jaskrawoniebieski&#10;&#10;Opis wygenerowany automatycznie">
            <a:extLst>
              <a:ext uri="{FF2B5EF4-FFF2-40B4-BE49-F238E27FC236}">
                <a16:creationId xmlns:a16="http://schemas.microsoft.com/office/drawing/2014/main" id="{5F7A784A-5A14-D6C3-223B-B809FA2D22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418" y="1979637"/>
            <a:ext cx="8711782" cy="435281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5187" y="3636048"/>
            <a:ext cx="5761437" cy="287577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093E7BA7-FE96-6C31-5826-C2D6EFF01B49}"/>
              </a:ext>
            </a:extLst>
          </p:cNvPr>
          <p:cNvSpPr txBox="1"/>
          <p:nvPr/>
        </p:nvSpPr>
        <p:spPr>
          <a:xfrm>
            <a:off x="970734" y="2789240"/>
            <a:ext cx="8767661" cy="702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468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lasio" pitchFamily="34" charset="0"/>
                <a:ea typeface="Gelasio" pitchFamily="34" charset="-122"/>
                <a:cs typeface="Gelasio" pitchFamily="34" charset="-120"/>
              </a:rPr>
              <a:t>Dodatkowe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lasio" pitchFamily="34" charset="0"/>
                <a:ea typeface="Gelasio" pitchFamily="34" charset="-122"/>
                <a:cs typeface="Gelasio" pitchFamily="34" charset="-12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lasio" pitchFamily="34" charset="0"/>
                <a:ea typeface="Gelasio" pitchFamily="34" charset="-122"/>
                <a:cs typeface="Gelasio" pitchFamily="34" charset="-120"/>
              </a:rPr>
              <a:t>zmniejszenie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lasio" pitchFamily="34" charset="0"/>
                <a:ea typeface="Gelasio" pitchFamily="34" charset="-122"/>
                <a:cs typeface="Gelasio" pitchFamily="34" charset="-12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lasio" pitchFamily="34" charset="0"/>
                <a:ea typeface="Gelasio" pitchFamily="34" charset="-122"/>
                <a:cs typeface="Gelasio" pitchFamily="34" charset="-120"/>
              </a:rPr>
              <a:t>części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lasio" pitchFamily="34" charset="0"/>
                <a:ea typeface="Gelasio" pitchFamily="34" charset="-122"/>
                <a:cs typeface="Gelasio" pitchFamily="34" charset="-12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lasio" pitchFamily="34" charset="0"/>
                <a:ea typeface="Gelasio" pitchFamily="34" charset="-122"/>
                <a:cs typeface="Gelasio" pitchFamily="34" charset="-120"/>
              </a:rPr>
              <a:t>zwrotnej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lasio" pitchFamily="34" charset="0"/>
                <a:ea typeface="Gelasio" pitchFamily="34" charset="-122"/>
                <a:cs typeface="Gelasio" pitchFamily="34" charset="-12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lasio" pitchFamily="34" charset="0"/>
                <a:ea typeface="Gelasio" pitchFamily="34" charset="-122"/>
                <a:cs typeface="Gelasio" pitchFamily="34" charset="-120"/>
              </a:rPr>
              <a:t>dotacji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lasio" pitchFamily="34" charset="0"/>
                <a:ea typeface="Gelasio" pitchFamily="34" charset="-122"/>
                <a:cs typeface="Gelasio" pitchFamily="34" charset="-12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elasio" pitchFamily="34" charset="0"/>
                <a:ea typeface="Gelasio" pitchFamily="34" charset="-122"/>
                <a:cs typeface="Gelasio" pitchFamily="34" charset="-120"/>
              </a:rPr>
              <a:t>warunkowej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EFEDC0F0-6F1B-8774-A1C8-0247D08D79F8}"/>
              </a:ext>
            </a:extLst>
          </p:cNvPr>
          <p:cNvSpPr txBox="1"/>
          <p:nvPr/>
        </p:nvSpPr>
        <p:spPr>
          <a:xfrm>
            <a:off x="1565485" y="3583165"/>
            <a:ext cx="7560840" cy="3252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W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przypadku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jednorazowej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spłaty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w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terminie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do 30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dni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Beneficjent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zwraca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80%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kwoty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do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zwrotu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.</a:t>
            </a:r>
            <a:endParaRPr lang="pl-PL" sz="1800" dirty="0">
              <a:solidFill>
                <a:srgbClr val="002060"/>
              </a:solidFill>
              <a:latin typeface="Lato" pitchFamily="34" charset="0"/>
              <a:ea typeface="Lato" pitchFamily="34" charset="-122"/>
              <a:cs typeface="Lato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>
              <a:solidFill>
                <a:srgbClr val="002060"/>
              </a:solidFill>
              <a:latin typeface="Lato" pitchFamily="34" charset="0"/>
              <a:ea typeface="Lato" pitchFamily="34" charset="-122"/>
              <a:cs typeface="Lato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W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przypadku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spłaty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ratalnej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w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ciągu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6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miesięcy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Beneficjent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zwraca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90%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kwoty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do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zwrotu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.</a:t>
            </a:r>
            <a:endParaRPr lang="pl-PL" sz="1800" dirty="0">
              <a:solidFill>
                <a:srgbClr val="002060"/>
              </a:solidFill>
              <a:latin typeface="Lato" pitchFamily="34" charset="0"/>
              <a:ea typeface="Lato" pitchFamily="34" charset="-122"/>
              <a:cs typeface="Lato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>
              <a:solidFill>
                <a:srgbClr val="002060"/>
              </a:solidFill>
              <a:latin typeface="Lato" pitchFamily="34" charset="0"/>
              <a:ea typeface="Lato" pitchFamily="34" charset="-122"/>
              <a:cs typeface="Lato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W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przypadku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spłaty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w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ratach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w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ciągu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12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miesięcy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,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Beneficjent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zwraca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100%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kwoty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 do </a:t>
            </a:r>
            <a:r>
              <a:rPr lang="en-US" sz="1800" dirty="0" err="1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zwrotu</a:t>
            </a:r>
            <a:r>
              <a:rPr lang="en-US" sz="1800" dirty="0">
                <a:solidFill>
                  <a:srgbClr val="002060"/>
                </a:solidFill>
                <a:latin typeface="Lato" pitchFamily="34" charset="0"/>
                <a:ea typeface="Lato" pitchFamily="34" charset="-122"/>
                <a:cs typeface="Lato" pitchFamily="34" charset="-120"/>
              </a:rPr>
              <a:t>.</a:t>
            </a:r>
            <a:endParaRPr lang="en-US" sz="18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71372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>
            <a:extLst>
              <a:ext uri="{FF2B5EF4-FFF2-40B4-BE49-F238E27FC236}">
                <a16:creationId xmlns:a16="http://schemas.microsoft.com/office/drawing/2014/main" id="{C3BA7BAB-A47F-E0CA-6527-E9F142CE541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54694" y="906475"/>
            <a:ext cx="4985866" cy="1791405"/>
          </a:xfrm>
          <a:prstGeom prst="rect">
            <a:avLst/>
          </a:prstGeom>
          <a:solidFill>
            <a:srgbClr val="FEC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7" name="Obraz 6" descr="Obraz zawierający tekst, zrzut ekranu, niebieskie, Jaskrawoniebieski&#10;&#10;Opis wygenerowany automatycznie">
            <a:extLst>
              <a:ext uri="{FF2B5EF4-FFF2-40B4-BE49-F238E27FC236}">
                <a16:creationId xmlns:a16="http://schemas.microsoft.com/office/drawing/2014/main" id="{5F7A784A-5A14-D6C3-223B-B809FA2D22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418" y="1979637"/>
            <a:ext cx="8711782" cy="4352819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</p:pic>
      <p:sp>
        <p:nvSpPr>
          <p:cNvPr id="3" name="Podtytuł 2">
            <a:extLst>
              <a:ext uri="{FF2B5EF4-FFF2-40B4-BE49-F238E27FC236}">
                <a16:creationId xmlns:a16="http://schemas.microsoft.com/office/drawing/2014/main" id="{BC2F625A-2277-4F6D-95F0-91B1E04866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3662" y="3275782"/>
            <a:ext cx="8064485" cy="2232247"/>
          </a:xfrm>
        </p:spPr>
        <p:txBody>
          <a:bodyPr anchor="ctr">
            <a:normAutofit/>
          </a:bodyPr>
          <a:lstStyle/>
          <a:p>
            <a:pPr algn="ctr">
              <a:lnSpc>
                <a:spcPts val="2800"/>
              </a:lnSpc>
              <a:spcBef>
                <a:spcPts val="0"/>
              </a:spcBef>
            </a:pPr>
            <a:r>
              <a:rPr lang="pl-PL" sz="4000" dirty="0">
                <a:latin typeface="+mn-lt"/>
              </a:rPr>
              <a:t>DZIĘKUJĘ ZA UWAGĘ</a:t>
            </a:r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5187" y="3636048"/>
            <a:ext cx="5761437" cy="287577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14648" y="3785920"/>
            <a:ext cx="5767316" cy="292633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17587" y="3788448"/>
            <a:ext cx="5761437" cy="28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68383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" id="{306E9589-CC2E-4590-BF93-7DA88E0D2B37}" vid="{AC9A3368-2F53-4CBD-957E-F5A14B33261F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3797</TotalTime>
  <Words>266</Words>
  <Application>Microsoft Office PowerPoint</Application>
  <PresentationFormat>Niestandardowy</PresentationFormat>
  <Paragraphs>37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3" baseType="lpstr">
      <vt:lpstr>Arial</vt:lpstr>
      <vt:lpstr>Calibri</vt:lpstr>
      <vt:lpstr>Gelasio</vt:lpstr>
      <vt:lpstr>Lato</vt:lpstr>
      <vt:lpstr>Open Sans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Michał Durzyński</cp:lastModifiedBy>
  <cp:revision>59</cp:revision>
  <dcterms:created xsi:type="dcterms:W3CDTF">2022-06-22T09:40:44Z</dcterms:created>
  <dcterms:modified xsi:type="dcterms:W3CDTF">2024-06-18T11:42:35Z</dcterms:modified>
</cp:coreProperties>
</file>